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handoutMasterIdLst>
    <p:handoutMasterId r:id="rId65"/>
  </p:handoutMasterIdLst>
  <p:sldIdLst>
    <p:sldId id="263" r:id="rId2"/>
    <p:sldId id="269" r:id="rId3"/>
    <p:sldId id="270" r:id="rId4"/>
    <p:sldId id="327" r:id="rId5"/>
    <p:sldId id="328" r:id="rId6"/>
    <p:sldId id="271" r:id="rId7"/>
    <p:sldId id="295" r:id="rId8"/>
    <p:sldId id="293" r:id="rId9"/>
    <p:sldId id="343" r:id="rId10"/>
    <p:sldId id="274" r:id="rId11"/>
    <p:sldId id="294" r:id="rId12"/>
    <p:sldId id="329" r:id="rId13"/>
    <p:sldId id="275" r:id="rId14"/>
    <p:sldId id="297" r:id="rId15"/>
    <p:sldId id="276" r:id="rId16"/>
    <p:sldId id="298" r:id="rId17"/>
    <p:sldId id="279" r:id="rId18"/>
    <p:sldId id="303" r:id="rId19"/>
    <p:sldId id="300" r:id="rId20"/>
    <p:sldId id="299" r:id="rId21"/>
    <p:sldId id="307" r:id="rId22"/>
    <p:sldId id="278" r:id="rId23"/>
    <p:sldId id="301" r:id="rId24"/>
    <p:sldId id="302" r:id="rId25"/>
    <p:sldId id="305" r:id="rId26"/>
    <p:sldId id="306" r:id="rId27"/>
    <p:sldId id="296" r:id="rId28"/>
    <p:sldId id="345" r:id="rId29"/>
    <p:sldId id="316" r:id="rId30"/>
    <p:sldId id="317" r:id="rId31"/>
    <p:sldId id="347" r:id="rId32"/>
    <p:sldId id="322" r:id="rId33"/>
    <p:sldId id="323" r:id="rId34"/>
    <p:sldId id="312" r:id="rId35"/>
    <p:sldId id="313" r:id="rId36"/>
    <p:sldId id="311" r:id="rId37"/>
    <p:sldId id="310" r:id="rId38"/>
    <p:sldId id="320" r:id="rId39"/>
    <p:sldId id="321" r:id="rId40"/>
    <p:sldId id="348" r:id="rId41"/>
    <p:sldId id="308" r:id="rId42"/>
    <p:sldId id="309" r:id="rId43"/>
    <p:sldId id="326" r:id="rId44"/>
    <p:sldId id="325" r:id="rId45"/>
    <p:sldId id="314" r:id="rId46"/>
    <p:sldId id="315" r:id="rId47"/>
    <p:sldId id="346" r:id="rId48"/>
    <p:sldId id="318" r:id="rId49"/>
    <p:sldId id="319" r:id="rId50"/>
    <p:sldId id="330" r:id="rId51"/>
    <p:sldId id="331" r:id="rId52"/>
    <p:sldId id="332" r:id="rId53"/>
    <p:sldId id="333" r:id="rId54"/>
    <p:sldId id="334" r:id="rId55"/>
    <p:sldId id="335" r:id="rId56"/>
    <p:sldId id="336" r:id="rId57"/>
    <p:sldId id="337" r:id="rId58"/>
    <p:sldId id="338" r:id="rId59"/>
    <p:sldId id="341" r:id="rId60"/>
    <p:sldId id="339" r:id="rId61"/>
    <p:sldId id="340" r:id="rId62"/>
    <p:sldId id="342" r:id="rId63"/>
  </p:sldIdLst>
  <p:sldSz cx="9145588" cy="6859588"/>
  <p:notesSz cx="6797675" cy="9926638"/>
  <p:defaultTextStyle>
    <a:defPPr>
      <a:defRPr lang="nb-NO"/>
    </a:defPPr>
    <a:lvl1pPr marL="0" algn="l" defTabSz="914218" rtl="0" eaLnBrk="1" latinLnBrk="0" hangingPunct="1">
      <a:defRPr sz="1800" kern="1200">
        <a:solidFill>
          <a:schemeClr val="tx1"/>
        </a:solidFill>
        <a:latin typeface="+mn-lt"/>
        <a:ea typeface="+mn-ea"/>
        <a:cs typeface="+mn-cs"/>
      </a:defRPr>
    </a:lvl1pPr>
    <a:lvl2pPr marL="457109"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5"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9" algn="l" defTabSz="9142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9" userDrawn="1">
          <p15:clr>
            <a:srgbClr val="A4A3A4"/>
          </p15:clr>
        </p15:guide>
        <p15:guide id="2" pos="288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yffarth Henriette" initials="SH" lastIdx="1" clrIdx="0">
    <p:extLst>
      <p:ext uri="{19B8F6BF-5375-455C-9EA6-DF929625EA0E}">
        <p15:presenceInfo xmlns:p15="http://schemas.microsoft.com/office/powerpoint/2012/main" userId="S-1-5-21-780819444-1604333509-5979419-1859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9300"/>
    <a:srgbClr val="DADADA"/>
    <a:srgbClr val="58B02C"/>
    <a:srgbClr val="C8CACB"/>
    <a:srgbClr val="808080"/>
    <a:srgbClr val="EAEAEA"/>
    <a:srgbClr val="ED901A"/>
    <a:srgbClr val="59B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67" autoAdjust="0"/>
    <p:restoredTop sz="85956" autoAdjust="0"/>
  </p:normalViewPr>
  <p:slideViewPr>
    <p:cSldViewPr snapToObjects="1">
      <p:cViewPr varScale="1">
        <p:scale>
          <a:sx n="99" d="100"/>
          <a:sy n="99" d="100"/>
        </p:scale>
        <p:origin x="379" y="77"/>
      </p:cViewPr>
      <p:guideLst>
        <p:guide orient="horz" pos="1299"/>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69" d="100"/>
          <a:sy n="69" d="100"/>
        </p:scale>
        <p:origin x="3019" y="77"/>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E9DEAB3-8C8A-49BA-B83D-7035637DFE1E}" type="datetimeFigureOut">
              <a:rPr lang="nb-NO" smtClean="0"/>
              <a:t>19.01.2018</a:t>
            </a:fld>
            <a:endParaRPr lang="nb-NO"/>
          </a:p>
        </p:txBody>
      </p:sp>
      <p:sp>
        <p:nvSpPr>
          <p:cNvPr id="4" name="Plassholder for bunn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E7AF016-2F7E-40AB-B9FC-F987CEFCDDBC}" type="slidenum">
              <a:rPr lang="nb-NO" smtClean="0"/>
              <a:t>‹#›</a:t>
            </a:fld>
            <a:endParaRPr lang="nb-NO"/>
          </a:p>
        </p:txBody>
      </p:sp>
    </p:spTree>
    <p:extLst>
      <p:ext uri="{BB962C8B-B14F-4D97-AF65-F5344CB8AC3E}">
        <p14:creationId xmlns:p14="http://schemas.microsoft.com/office/powerpoint/2010/main" val="50388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E3AEECC-845F-4DA0-949D-0B5A3FEA011D}" type="datetimeFigureOut">
              <a:rPr lang="nb-NO" smtClean="0"/>
              <a:pPr/>
              <a:t>19.01.2018</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AD5B0B2-4E16-48B4-A117-38F6EBA2124B}" type="slidenum">
              <a:rPr lang="nb-NO" smtClean="0"/>
              <a:pPr/>
              <a:t>‹#›</a:t>
            </a:fld>
            <a:endParaRPr lang="nb-NO"/>
          </a:p>
        </p:txBody>
      </p:sp>
    </p:spTree>
    <p:extLst>
      <p:ext uri="{BB962C8B-B14F-4D97-AF65-F5344CB8AC3E}">
        <p14:creationId xmlns:p14="http://schemas.microsoft.com/office/powerpoint/2010/main" val="3467221431"/>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9"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5"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9"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a:t>
            </a:fld>
            <a:endParaRPr lang="nb-NO"/>
          </a:p>
        </p:txBody>
      </p:sp>
    </p:spTree>
    <p:extLst>
      <p:ext uri="{BB962C8B-B14F-4D97-AF65-F5344CB8AC3E}">
        <p14:creationId xmlns:p14="http://schemas.microsoft.com/office/powerpoint/2010/main" val="1928235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10</a:t>
            </a:fld>
            <a:endParaRPr lang="nb-NO"/>
          </a:p>
        </p:txBody>
      </p:sp>
    </p:spTree>
    <p:extLst>
      <p:ext uri="{BB962C8B-B14F-4D97-AF65-F5344CB8AC3E}">
        <p14:creationId xmlns:p14="http://schemas.microsoft.com/office/powerpoint/2010/main" val="328008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11</a:t>
            </a:fld>
            <a:endParaRPr lang="nb-NO"/>
          </a:p>
        </p:txBody>
      </p:sp>
    </p:spTree>
    <p:extLst>
      <p:ext uri="{BB962C8B-B14F-4D97-AF65-F5344CB8AC3E}">
        <p14:creationId xmlns:p14="http://schemas.microsoft.com/office/powerpoint/2010/main" val="133748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12</a:t>
            </a:fld>
            <a:endParaRPr lang="nb-NO"/>
          </a:p>
        </p:txBody>
      </p:sp>
    </p:spTree>
    <p:extLst>
      <p:ext uri="{BB962C8B-B14F-4D97-AF65-F5344CB8AC3E}">
        <p14:creationId xmlns:p14="http://schemas.microsoft.com/office/powerpoint/2010/main" val="69344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13</a:t>
            </a:fld>
            <a:endParaRPr lang="nb-NO"/>
          </a:p>
        </p:txBody>
      </p:sp>
    </p:spTree>
    <p:extLst>
      <p:ext uri="{BB962C8B-B14F-4D97-AF65-F5344CB8AC3E}">
        <p14:creationId xmlns:p14="http://schemas.microsoft.com/office/powerpoint/2010/main" val="1129912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14</a:t>
            </a:fld>
            <a:endParaRPr lang="nb-NO"/>
          </a:p>
        </p:txBody>
      </p:sp>
    </p:spTree>
    <p:extLst>
      <p:ext uri="{BB962C8B-B14F-4D97-AF65-F5344CB8AC3E}">
        <p14:creationId xmlns:p14="http://schemas.microsoft.com/office/powerpoint/2010/main" val="279882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15</a:t>
            </a:fld>
            <a:endParaRPr lang="nb-NO"/>
          </a:p>
        </p:txBody>
      </p:sp>
    </p:spTree>
    <p:extLst>
      <p:ext uri="{BB962C8B-B14F-4D97-AF65-F5344CB8AC3E}">
        <p14:creationId xmlns:p14="http://schemas.microsoft.com/office/powerpoint/2010/main" val="2937884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16</a:t>
            </a:fld>
            <a:endParaRPr lang="nb-NO"/>
          </a:p>
        </p:txBody>
      </p:sp>
    </p:spTree>
    <p:extLst>
      <p:ext uri="{BB962C8B-B14F-4D97-AF65-F5344CB8AC3E}">
        <p14:creationId xmlns:p14="http://schemas.microsoft.com/office/powerpoint/2010/main" val="32690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17</a:t>
            </a:fld>
            <a:endParaRPr lang="nb-NO"/>
          </a:p>
        </p:txBody>
      </p:sp>
    </p:spTree>
    <p:extLst>
      <p:ext uri="{BB962C8B-B14F-4D97-AF65-F5344CB8AC3E}">
        <p14:creationId xmlns:p14="http://schemas.microsoft.com/office/powerpoint/2010/main" val="61455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18</a:t>
            </a:fld>
            <a:endParaRPr lang="nb-NO"/>
          </a:p>
        </p:txBody>
      </p:sp>
    </p:spTree>
    <p:extLst>
      <p:ext uri="{BB962C8B-B14F-4D97-AF65-F5344CB8AC3E}">
        <p14:creationId xmlns:p14="http://schemas.microsoft.com/office/powerpoint/2010/main" val="305855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19</a:t>
            </a:fld>
            <a:endParaRPr lang="nb-NO"/>
          </a:p>
        </p:txBody>
      </p:sp>
    </p:spTree>
    <p:extLst>
      <p:ext uri="{BB962C8B-B14F-4D97-AF65-F5344CB8AC3E}">
        <p14:creationId xmlns:p14="http://schemas.microsoft.com/office/powerpoint/2010/main" val="3172093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a:t>
            </a:fld>
            <a:endParaRPr lang="nb-NO"/>
          </a:p>
        </p:txBody>
      </p:sp>
    </p:spTree>
    <p:extLst>
      <p:ext uri="{BB962C8B-B14F-4D97-AF65-F5344CB8AC3E}">
        <p14:creationId xmlns:p14="http://schemas.microsoft.com/office/powerpoint/2010/main" val="123251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20</a:t>
            </a:fld>
            <a:endParaRPr lang="nb-NO"/>
          </a:p>
        </p:txBody>
      </p:sp>
    </p:spTree>
    <p:extLst>
      <p:ext uri="{BB962C8B-B14F-4D97-AF65-F5344CB8AC3E}">
        <p14:creationId xmlns:p14="http://schemas.microsoft.com/office/powerpoint/2010/main" val="36851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21</a:t>
            </a:fld>
            <a:endParaRPr lang="nb-NO"/>
          </a:p>
        </p:txBody>
      </p:sp>
    </p:spTree>
    <p:extLst>
      <p:ext uri="{BB962C8B-B14F-4D97-AF65-F5344CB8AC3E}">
        <p14:creationId xmlns:p14="http://schemas.microsoft.com/office/powerpoint/2010/main" val="2997881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22</a:t>
            </a:fld>
            <a:endParaRPr lang="nb-NO"/>
          </a:p>
        </p:txBody>
      </p:sp>
    </p:spTree>
    <p:extLst>
      <p:ext uri="{BB962C8B-B14F-4D97-AF65-F5344CB8AC3E}">
        <p14:creationId xmlns:p14="http://schemas.microsoft.com/office/powerpoint/2010/main" val="1030834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23</a:t>
            </a:fld>
            <a:endParaRPr lang="nb-NO"/>
          </a:p>
        </p:txBody>
      </p:sp>
    </p:spTree>
    <p:extLst>
      <p:ext uri="{BB962C8B-B14F-4D97-AF65-F5344CB8AC3E}">
        <p14:creationId xmlns:p14="http://schemas.microsoft.com/office/powerpoint/2010/main" val="3807701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24</a:t>
            </a:fld>
            <a:endParaRPr lang="nb-NO"/>
          </a:p>
        </p:txBody>
      </p:sp>
    </p:spTree>
    <p:extLst>
      <p:ext uri="{BB962C8B-B14F-4D97-AF65-F5344CB8AC3E}">
        <p14:creationId xmlns:p14="http://schemas.microsoft.com/office/powerpoint/2010/main" val="3252743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25</a:t>
            </a:fld>
            <a:endParaRPr lang="nb-NO"/>
          </a:p>
        </p:txBody>
      </p:sp>
    </p:spTree>
    <p:extLst>
      <p:ext uri="{BB962C8B-B14F-4D97-AF65-F5344CB8AC3E}">
        <p14:creationId xmlns:p14="http://schemas.microsoft.com/office/powerpoint/2010/main" val="1294269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26</a:t>
            </a:fld>
            <a:endParaRPr lang="nb-NO"/>
          </a:p>
        </p:txBody>
      </p:sp>
    </p:spTree>
    <p:extLst>
      <p:ext uri="{BB962C8B-B14F-4D97-AF65-F5344CB8AC3E}">
        <p14:creationId xmlns:p14="http://schemas.microsoft.com/office/powerpoint/2010/main" val="1316523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27</a:t>
            </a:fld>
            <a:endParaRPr lang="nb-NO"/>
          </a:p>
        </p:txBody>
      </p:sp>
    </p:spTree>
    <p:extLst>
      <p:ext uri="{BB962C8B-B14F-4D97-AF65-F5344CB8AC3E}">
        <p14:creationId xmlns:p14="http://schemas.microsoft.com/office/powerpoint/2010/main" val="3949893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28</a:t>
            </a:fld>
            <a:endParaRPr lang="nb-NO"/>
          </a:p>
        </p:txBody>
      </p:sp>
    </p:spTree>
    <p:extLst>
      <p:ext uri="{BB962C8B-B14F-4D97-AF65-F5344CB8AC3E}">
        <p14:creationId xmlns:p14="http://schemas.microsoft.com/office/powerpoint/2010/main" val="3650780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29</a:t>
            </a:fld>
            <a:endParaRPr lang="nb-NO"/>
          </a:p>
        </p:txBody>
      </p:sp>
    </p:spTree>
    <p:extLst>
      <p:ext uri="{BB962C8B-B14F-4D97-AF65-F5344CB8AC3E}">
        <p14:creationId xmlns:p14="http://schemas.microsoft.com/office/powerpoint/2010/main" val="184627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a:t>
            </a:fld>
            <a:endParaRPr lang="nb-NO"/>
          </a:p>
        </p:txBody>
      </p:sp>
    </p:spTree>
    <p:extLst>
      <p:ext uri="{BB962C8B-B14F-4D97-AF65-F5344CB8AC3E}">
        <p14:creationId xmlns:p14="http://schemas.microsoft.com/office/powerpoint/2010/main" val="360038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30</a:t>
            </a:fld>
            <a:endParaRPr lang="nb-NO"/>
          </a:p>
        </p:txBody>
      </p:sp>
    </p:spTree>
    <p:extLst>
      <p:ext uri="{BB962C8B-B14F-4D97-AF65-F5344CB8AC3E}">
        <p14:creationId xmlns:p14="http://schemas.microsoft.com/office/powerpoint/2010/main" val="3301271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31</a:t>
            </a:fld>
            <a:endParaRPr lang="nb-NO"/>
          </a:p>
        </p:txBody>
      </p:sp>
    </p:spTree>
    <p:extLst>
      <p:ext uri="{BB962C8B-B14F-4D97-AF65-F5344CB8AC3E}">
        <p14:creationId xmlns:p14="http://schemas.microsoft.com/office/powerpoint/2010/main" val="2113294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32</a:t>
            </a:fld>
            <a:endParaRPr lang="nb-NO"/>
          </a:p>
        </p:txBody>
      </p:sp>
    </p:spTree>
    <p:extLst>
      <p:ext uri="{BB962C8B-B14F-4D97-AF65-F5344CB8AC3E}">
        <p14:creationId xmlns:p14="http://schemas.microsoft.com/office/powerpoint/2010/main" val="2099760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33</a:t>
            </a:fld>
            <a:endParaRPr lang="nb-NO"/>
          </a:p>
        </p:txBody>
      </p:sp>
    </p:spTree>
    <p:extLst>
      <p:ext uri="{BB962C8B-B14F-4D97-AF65-F5344CB8AC3E}">
        <p14:creationId xmlns:p14="http://schemas.microsoft.com/office/powerpoint/2010/main" val="2509522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34</a:t>
            </a:fld>
            <a:endParaRPr lang="nb-NO"/>
          </a:p>
        </p:txBody>
      </p:sp>
    </p:spTree>
    <p:extLst>
      <p:ext uri="{BB962C8B-B14F-4D97-AF65-F5344CB8AC3E}">
        <p14:creationId xmlns:p14="http://schemas.microsoft.com/office/powerpoint/2010/main" val="2772075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35</a:t>
            </a:fld>
            <a:endParaRPr lang="nb-NO"/>
          </a:p>
        </p:txBody>
      </p:sp>
    </p:spTree>
    <p:extLst>
      <p:ext uri="{BB962C8B-B14F-4D97-AF65-F5344CB8AC3E}">
        <p14:creationId xmlns:p14="http://schemas.microsoft.com/office/powerpoint/2010/main" val="3326196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36</a:t>
            </a:fld>
            <a:endParaRPr lang="nb-NO"/>
          </a:p>
        </p:txBody>
      </p:sp>
    </p:spTree>
    <p:extLst>
      <p:ext uri="{BB962C8B-B14F-4D97-AF65-F5344CB8AC3E}">
        <p14:creationId xmlns:p14="http://schemas.microsoft.com/office/powerpoint/2010/main" val="3639171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37</a:t>
            </a:fld>
            <a:endParaRPr lang="nb-NO"/>
          </a:p>
        </p:txBody>
      </p:sp>
    </p:spTree>
    <p:extLst>
      <p:ext uri="{BB962C8B-B14F-4D97-AF65-F5344CB8AC3E}">
        <p14:creationId xmlns:p14="http://schemas.microsoft.com/office/powerpoint/2010/main" val="3999472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38</a:t>
            </a:fld>
            <a:endParaRPr lang="nb-NO"/>
          </a:p>
        </p:txBody>
      </p:sp>
    </p:spTree>
    <p:extLst>
      <p:ext uri="{BB962C8B-B14F-4D97-AF65-F5344CB8AC3E}">
        <p14:creationId xmlns:p14="http://schemas.microsoft.com/office/powerpoint/2010/main" val="2465519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39</a:t>
            </a:fld>
            <a:endParaRPr lang="nb-NO"/>
          </a:p>
        </p:txBody>
      </p:sp>
    </p:spTree>
    <p:extLst>
      <p:ext uri="{BB962C8B-B14F-4D97-AF65-F5344CB8AC3E}">
        <p14:creationId xmlns:p14="http://schemas.microsoft.com/office/powerpoint/2010/main" val="312039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a:t>
            </a:fld>
            <a:endParaRPr lang="nb-NO"/>
          </a:p>
        </p:txBody>
      </p:sp>
    </p:spTree>
    <p:extLst>
      <p:ext uri="{BB962C8B-B14F-4D97-AF65-F5344CB8AC3E}">
        <p14:creationId xmlns:p14="http://schemas.microsoft.com/office/powerpoint/2010/main" val="1551130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40</a:t>
            </a:fld>
            <a:endParaRPr lang="nb-NO"/>
          </a:p>
        </p:txBody>
      </p:sp>
    </p:spTree>
    <p:extLst>
      <p:ext uri="{BB962C8B-B14F-4D97-AF65-F5344CB8AC3E}">
        <p14:creationId xmlns:p14="http://schemas.microsoft.com/office/powerpoint/2010/main" val="3314285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41</a:t>
            </a:fld>
            <a:endParaRPr lang="nb-NO"/>
          </a:p>
        </p:txBody>
      </p:sp>
    </p:spTree>
    <p:extLst>
      <p:ext uri="{BB962C8B-B14F-4D97-AF65-F5344CB8AC3E}">
        <p14:creationId xmlns:p14="http://schemas.microsoft.com/office/powerpoint/2010/main" val="2384087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42</a:t>
            </a:fld>
            <a:endParaRPr lang="nb-NO"/>
          </a:p>
        </p:txBody>
      </p:sp>
    </p:spTree>
    <p:extLst>
      <p:ext uri="{BB962C8B-B14F-4D97-AF65-F5344CB8AC3E}">
        <p14:creationId xmlns:p14="http://schemas.microsoft.com/office/powerpoint/2010/main" val="2051144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43</a:t>
            </a:fld>
            <a:endParaRPr lang="nb-NO"/>
          </a:p>
        </p:txBody>
      </p:sp>
    </p:spTree>
    <p:extLst>
      <p:ext uri="{BB962C8B-B14F-4D97-AF65-F5344CB8AC3E}">
        <p14:creationId xmlns:p14="http://schemas.microsoft.com/office/powerpoint/2010/main" val="2313023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44</a:t>
            </a:fld>
            <a:endParaRPr lang="nb-NO"/>
          </a:p>
        </p:txBody>
      </p:sp>
    </p:spTree>
    <p:extLst>
      <p:ext uri="{BB962C8B-B14F-4D97-AF65-F5344CB8AC3E}">
        <p14:creationId xmlns:p14="http://schemas.microsoft.com/office/powerpoint/2010/main" val="3467045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45</a:t>
            </a:fld>
            <a:endParaRPr lang="nb-NO"/>
          </a:p>
        </p:txBody>
      </p:sp>
    </p:spTree>
    <p:extLst>
      <p:ext uri="{BB962C8B-B14F-4D97-AF65-F5344CB8AC3E}">
        <p14:creationId xmlns:p14="http://schemas.microsoft.com/office/powerpoint/2010/main" val="58387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46</a:t>
            </a:fld>
            <a:endParaRPr lang="nb-NO"/>
          </a:p>
        </p:txBody>
      </p:sp>
    </p:spTree>
    <p:extLst>
      <p:ext uri="{BB962C8B-B14F-4D97-AF65-F5344CB8AC3E}">
        <p14:creationId xmlns:p14="http://schemas.microsoft.com/office/powerpoint/2010/main" val="2562257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47</a:t>
            </a:fld>
            <a:endParaRPr lang="nb-NO"/>
          </a:p>
        </p:txBody>
      </p:sp>
    </p:spTree>
    <p:extLst>
      <p:ext uri="{BB962C8B-B14F-4D97-AF65-F5344CB8AC3E}">
        <p14:creationId xmlns:p14="http://schemas.microsoft.com/office/powerpoint/2010/main" val="622377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48</a:t>
            </a:fld>
            <a:endParaRPr lang="nb-NO"/>
          </a:p>
        </p:txBody>
      </p:sp>
    </p:spTree>
    <p:extLst>
      <p:ext uri="{BB962C8B-B14F-4D97-AF65-F5344CB8AC3E}">
        <p14:creationId xmlns:p14="http://schemas.microsoft.com/office/powerpoint/2010/main" val="3127805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49</a:t>
            </a:fld>
            <a:endParaRPr lang="nb-NO"/>
          </a:p>
        </p:txBody>
      </p:sp>
    </p:spTree>
    <p:extLst>
      <p:ext uri="{BB962C8B-B14F-4D97-AF65-F5344CB8AC3E}">
        <p14:creationId xmlns:p14="http://schemas.microsoft.com/office/powerpoint/2010/main" val="129326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a:t>
            </a:fld>
            <a:endParaRPr lang="nb-NO"/>
          </a:p>
        </p:txBody>
      </p:sp>
    </p:spTree>
    <p:extLst>
      <p:ext uri="{BB962C8B-B14F-4D97-AF65-F5344CB8AC3E}">
        <p14:creationId xmlns:p14="http://schemas.microsoft.com/office/powerpoint/2010/main" val="2332712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50</a:t>
            </a:fld>
            <a:endParaRPr lang="nb-NO"/>
          </a:p>
        </p:txBody>
      </p:sp>
    </p:spTree>
    <p:extLst>
      <p:ext uri="{BB962C8B-B14F-4D97-AF65-F5344CB8AC3E}">
        <p14:creationId xmlns:p14="http://schemas.microsoft.com/office/powerpoint/2010/main" val="37440780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51</a:t>
            </a:fld>
            <a:endParaRPr lang="nb-NO"/>
          </a:p>
        </p:txBody>
      </p:sp>
    </p:spTree>
    <p:extLst>
      <p:ext uri="{BB962C8B-B14F-4D97-AF65-F5344CB8AC3E}">
        <p14:creationId xmlns:p14="http://schemas.microsoft.com/office/powerpoint/2010/main" val="3382020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52</a:t>
            </a:fld>
            <a:endParaRPr lang="nb-NO"/>
          </a:p>
        </p:txBody>
      </p:sp>
    </p:spTree>
    <p:extLst>
      <p:ext uri="{BB962C8B-B14F-4D97-AF65-F5344CB8AC3E}">
        <p14:creationId xmlns:p14="http://schemas.microsoft.com/office/powerpoint/2010/main" val="2396058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53</a:t>
            </a:fld>
            <a:endParaRPr lang="nb-NO"/>
          </a:p>
        </p:txBody>
      </p:sp>
    </p:spTree>
    <p:extLst>
      <p:ext uri="{BB962C8B-B14F-4D97-AF65-F5344CB8AC3E}">
        <p14:creationId xmlns:p14="http://schemas.microsoft.com/office/powerpoint/2010/main" val="329124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54</a:t>
            </a:fld>
            <a:endParaRPr lang="nb-NO"/>
          </a:p>
        </p:txBody>
      </p:sp>
    </p:spTree>
    <p:extLst>
      <p:ext uri="{BB962C8B-B14F-4D97-AF65-F5344CB8AC3E}">
        <p14:creationId xmlns:p14="http://schemas.microsoft.com/office/powerpoint/2010/main" val="3588282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55</a:t>
            </a:fld>
            <a:endParaRPr lang="nb-NO"/>
          </a:p>
        </p:txBody>
      </p:sp>
    </p:spTree>
    <p:extLst>
      <p:ext uri="{BB962C8B-B14F-4D97-AF65-F5344CB8AC3E}">
        <p14:creationId xmlns:p14="http://schemas.microsoft.com/office/powerpoint/2010/main" val="1709679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56</a:t>
            </a:fld>
            <a:endParaRPr lang="nb-NO"/>
          </a:p>
        </p:txBody>
      </p:sp>
    </p:spTree>
    <p:extLst>
      <p:ext uri="{BB962C8B-B14F-4D97-AF65-F5344CB8AC3E}">
        <p14:creationId xmlns:p14="http://schemas.microsoft.com/office/powerpoint/2010/main" val="3605921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57</a:t>
            </a:fld>
            <a:endParaRPr lang="nb-NO"/>
          </a:p>
        </p:txBody>
      </p:sp>
    </p:spTree>
    <p:extLst>
      <p:ext uri="{BB962C8B-B14F-4D97-AF65-F5344CB8AC3E}">
        <p14:creationId xmlns:p14="http://schemas.microsoft.com/office/powerpoint/2010/main" val="1205362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58</a:t>
            </a:fld>
            <a:endParaRPr lang="nb-NO"/>
          </a:p>
        </p:txBody>
      </p:sp>
    </p:spTree>
    <p:extLst>
      <p:ext uri="{BB962C8B-B14F-4D97-AF65-F5344CB8AC3E}">
        <p14:creationId xmlns:p14="http://schemas.microsoft.com/office/powerpoint/2010/main" val="8574013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59</a:t>
            </a:fld>
            <a:endParaRPr lang="nb-NO"/>
          </a:p>
        </p:txBody>
      </p:sp>
    </p:spTree>
    <p:extLst>
      <p:ext uri="{BB962C8B-B14F-4D97-AF65-F5344CB8AC3E}">
        <p14:creationId xmlns:p14="http://schemas.microsoft.com/office/powerpoint/2010/main" val="323976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6</a:t>
            </a:fld>
            <a:endParaRPr lang="nb-NO"/>
          </a:p>
        </p:txBody>
      </p:sp>
    </p:spTree>
    <p:extLst>
      <p:ext uri="{BB962C8B-B14F-4D97-AF65-F5344CB8AC3E}">
        <p14:creationId xmlns:p14="http://schemas.microsoft.com/office/powerpoint/2010/main" val="9166130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60</a:t>
            </a:fld>
            <a:endParaRPr lang="nb-NO"/>
          </a:p>
        </p:txBody>
      </p:sp>
    </p:spTree>
    <p:extLst>
      <p:ext uri="{BB962C8B-B14F-4D97-AF65-F5344CB8AC3E}">
        <p14:creationId xmlns:p14="http://schemas.microsoft.com/office/powerpoint/2010/main" val="3885240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61</a:t>
            </a:fld>
            <a:endParaRPr lang="nb-NO"/>
          </a:p>
        </p:txBody>
      </p:sp>
    </p:spTree>
    <p:extLst>
      <p:ext uri="{BB962C8B-B14F-4D97-AF65-F5344CB8AC3E}">
        <p14:creationId xmlns:p14="http://schemas.microsoft.com/office/powerpoint/2010/main" val="1513274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62</a:t>
            </a:fld>
            <a:endParaRPr lang="nb-NO"/>
          </a:p>
        </p:txBody>
      </p:sp>
    </p:spTree>
    <p:extLst>
      <p:ext uri="{BB962C8B-B14F-4D97-AF65-F5344CB8AC3E}">
        <p14:creationId xmlns:p14="http://schemas.microsoft.com/office/powerpoint/2010/main" val="354599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7</a:t>
            </a:fld>
            <a:endParaRPr lang="nb-NO"/>
          </a:p>
        </p:txBody>
      </p:sp>
    </p:spTree>
    <p:extLst>
      <p:ext uri="{BB962C8B-B14F-4D97-AF65-F5344CB8AC3E}">
        <p14:creationId xmlns:p14="http://schemas.microsoft.com/office/powerpoint/2010/main" val="320865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8</a:t>
            </a:fld>
            <a:endParaRPr lang="nb-NO"/>
          </a:p>
        </p:txBody>
      </p:sp>
    </p:spTree>
    <p:extLst>
      <p:ext uri="{BB962C8B-B14F-4D97-AF65-F5344CB8AC3E}">
        <p14:creationId xmlns:p14="http://schemas.microsoft.com/office/powerpoint/2010/main" val="421630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smtClean="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10"/>
          </p:nvPr>
        </p:nvSpPr>
        <p:spPr/>
        <p:txBody>
          <a:bodyPr/>
          <a:lstStyle/>
          <a:p>
            <a:fld id="{FAD5B0B2-4E16-48B4-A117-38F6EBA2124B}" type="slidenum">
              <a:rPr lang="nb-NO" smtClean="0"/>
              <a:pPr/>
              <a:t>9</a:t>
            </a:fld>
            <a:endParaRPr lang="nb-NO"/>
          </a:p>
        </p:txBody>
      </p:sp>
    </p:spTree>
    <p:extLst>
      <p:ext uri="{BB962C8B-B14F-4D97-AF65-F5344CB8AC3E}">
        <p14:creationId xmlns:p14="http://schemas.microsoft.com/office/powerpoint/2010/main" val="82798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Rektangel 7"/>
          <p:cNvSpPr/>
          <p:nvPr userDrawn="1"/>
        </p:nvSpPr>
        <p:spPr>
          <a:xfrm>
            <a:off x="1296000" y="1951534"/>
            <a:ext cx="7560000" cy="26077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9" name="Rektangel 8"/>
          <p:cNvSpPr/>
          <p:nvPr userDrawn="1"/>
        </p:nvSpPr>
        <p:spPr>
          <a:xfrm>
            <a:off x="253170" y="1949377"/>
            <a:ext cx="1044000" cy="26077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2" name="Tittel 1"/>
          <p:cNvSpPr>
            <a:spLocks noGrp="1"/>
          </p:cNvSpPr>
          <p:nvPr>
            <p:ph type="ctrTitle"/>
          </p:nvPr>
        </p:nvSpPr>
        <p:spPr>
          <a:xfrm>
            <a:off x="1536737" y="1380925"/>
            <a:ext cx="5871868" cy="502140"/>
          </a:xfrm>
        </p:spPr>
        <p:txBody>
          <a:bodyPr>
            <a:normAutofit/>
          </a:bodyPr>
          <a:lstStyle>
            <a:lvl1pPr>
              <a:defRPr sz="2800"/>
            </a:lvl1pPr>
          </a:lstStyle>
          <a:p>
            <a:r>
              <a:rPr lang="nb-NO" smtClean="0"/>
              <a:t>Klikk for å redigere tittelstil</a:t>
            </a:r>
            <a:endParaRPr lang="nb-NO" dirty="0"/>
          </a:p>
        </p:txBody>
      </p:sp>
      <p:sp>
        <p:nvSpPr>
          <p:cNvPr id="3" name="Undertittel 2"/>
          <p:cNvSpPr>
            <a:spLocks noGrp="1"/>
          </p:cNvSpPr>
          <p:nvPr>
            <p:ph type="subTitle" idx="1"/>
          </p:nvPr>
        </p:nvSpPr>
        <p:spPr>
          <a:xfrm>
            <a:off x="1536735" y="1099354"/>
            <a:ext cx="5871866" cy="339581"/>
          </a:xfrm>
        </p:spPr>
        <p:txBody>
          <a:bodyPr>
            <a:normAutofit/>
          </a:bodyPr>
          <a:lstStyle>
            <a:lvl1pPr marL="0" indent="0" algn="l">
              <a:buNone/>
              <a:defRPr sz="1800">
                <a:solidFill>
                  <a:srgbClr val="ED9300"/>
                </a:solidFill>
              </a:defRPr>
            </a:lvl1pPr>
            <a:lvl2pPr marL="457109" indent="0" algn="ctr">
              <a:buNone/>
              <a:defRPr>
                <a:solidFill>
                  <a:schemeClr val="tx1">
                    <a:tint val="75000"/>
                  </a:schemeClr>
                </a:solidFill>
              </a:defRPr>
            </a:lvl2pPr>
            <a:lvl3pPr marL="914218" indent="0" algn="ctr">
              <a:buNone/>
              <a:defRPr>
                <a:solidFill>
                  <a:schemeClr val="tx1">
                    <a:tint val="75000"/>
                  </a:schemeClr>
                </a:solidFill>
              </a:defRPr>
            </a:lvl3pPr>
            <a:lvl4pPr marL="1371326" indent="0" algn="ctr">
              <a:buNone/>
              <a:defRPr>
                <a:solidFill>
                  <a:schemeClr val="tx1">
                    <a:tint val="75000"/>
                  </a:schemeClr>
                </a:solidFill>
              </a:defRPr>
            </a:lvl4pPr>
            <a:lvl5pPr marL="1828435"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nb-NO" smtClean="0"/>
              <a:t>Klikk for å redigere undertittelstil i malen</a:t>
            </a:r>
            <a:endParaRPr lang="nb-NO" dirty="0"/>
          </a:p>
        </p:txBody>
      </p:sp>
      <p:sp>
        <p:nvSpPr>
          <p:cNvPr id="5" name="Plassholder for bunntekst 4"/>
          <p:cNvSpPr>
            <a:spLocks noGrp="1"/>
          </p:cNvSpPr>
          <p:nvPr>
            <p:ph type="ftr" sz="quarter" idx="11"/>
          </p:nvPr>
        </p:nvSpPr>
        <p:spPr>
          <a:xfrm>
            <a:off x="1559990" y="1999929"/>
            <a:ext cx="7247338" cy="172165"/>
          </a:xfrm>
        </p:spPr>
        <p:txBody>
          <a:bodyPr/>
          <a:lstStyle>
            <a:lvl1pPr>
              <a:defRPr b="0"/>
            </a:lvl1pPr>
          </a:lstStyle>
          <a:p>
            <a:r>
              <a:rPr lang="nb-NO" smtClean="0"/>
              <a:t>FOU Lokal overvannshåndtering langs veg og gate, Bjørnstjerne Bjørnsons gate, Drammen</a:t>
            </a:r>
            <a:endParaRPr lang="nb-NO"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6563" y="-5422"/>
            <a:ext cx="1509025" cy="88317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22"/>
            <a:ext cx="1354693" cy="1809220"/>
          </a:xfrm>
          <a:prstGeom prst="rect">
            <a:avLst/>
          </a:prstGeom>
        </p:spPr>
      </p:pic>
      <p:pic>
        <p:nvPicPr>
          <p:cNvPr id="6" name="Picture 5"/>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252000" y="2480400"/>
            <a:ext cx="8607600" cy="4136400"/>
          </a:xfrm>
          <a:prstGeom prst="rect">
            <a:avLst/>
          </a:prstGeom>
        </p:spPr>
      </p:pic>
      <p:sp>
        <p:nvSpPr>
          <p:cNvPr id="12" name="Plassholder for dato 3"/>
          <p:cNvSpPr>
            <a:spLocks noGrp="1"/>
          </p:cNvSpPr>
          <p:nvPr>
            <p:ph type="dt" sz="half" idx="10"/>
          </p:nvPr>
        </p:nvSpPr>
        <p:spPr>
          <a:xfrm>
            <a:off x="253170" y="1994170"/>
            <a:ext cx="1042570" cy="172165"/>
          </a:xfrm>
        </p:spPr>
        <p:txBody>
          <a:bodyPr/>
          <a:lstStyle>
            <a:lvl1pPr>
              <a:defRPr spc="80" baseline="0"/>
            </a:lvl1pPr>
          </a:lstStyle>
          <a:p>
            <a:fld id="{01EEAAF0-F303-4244-A6C3-4A20BAD7FBD7}" type="datetime1">
              <a:rPr lang="nb-NO" smtClean="0"/>
              <a:t>19.01.2018</a:t>
            </a:fld>
            <a:endParaRPr lang="nb-N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8" name="Plassholder for tekst 7"/>
          <p:cNvSpPr>
            <a:spLocks noGrp="1"/>
          </p:cNvSpPr>
          <p:nvPr>
            <p:ph type="body" sz="quarter" idx="13"/>
          </p:nvPr>
        </p:nvSpPr>
        <p:spPr>
          <a:xfrm>
            <a:off x="1275501" y="699634"/>
            <a:ext cx="5693770" cy="354793"/>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0"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1"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7"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9763F23A-9FAF-4775-8DBF-3675022FAB67}" type="datetime1">
              <a:rPr lang="nb-NO" smtClean="0"/>
              <a:t>19.01.2018</a:t>
            </a:fld>
            <a:endParaRPr lang="nb-NO"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spTree>
      <p:nvGrpSpPr>
        <p:cNvPr id="1" name=""/>
        <p:cNvGrpSpPr/>
        <p:nvPr/>
      </p:nvGrpSpPr>
      <p:grpSpPr>
        <a:xfrm>
          <a:off x="0" y="0"/>
          <a:ext cx="0" cy="0"/>
          <a:chOff x="0" y="0"/>
          <a:chExt cx="0" cy="0"/>
        </a:xfrm>
      </p:grpSpPr>
      <p:sp>
        <p:nvSpPr>
          <p:cNvPr id="8" name="Rektangel 7"/>
          <p:cNvSpPr/>
          <p:nvPr userDrawn="1"/>
        </p:nvSpPr>
        <p:spPr>
          <a:xfrm>
            <a:off x="1296000" y="1951534"/>
            <a:ext cx="7560000" cy="26077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9" name="Rektangel 8"/>
          <p:cNvSpPr/>
          <p:nvPr userDrawn="1"/>
        </p:nvSpPr>
        <p:spPr>
          <a:xfrm>
            <a:off x="253170" y="1949377"/>
            <a:ext cx="1044000" cy="26077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15" name="Plassholder for bilde 14"/>
          <p:cNvSpPr>
            <a:spLocks noGrp="1"/>
          </p:cNvSpPr>
          <p:nvPr>
            <p:ph type="pic" sz="quarter" idx="12" hasCustomPrompt="1"/>
          </p:nvPr>
        </p:nvSpPr>
        <p:spPr>
          <a:xfrm>
            <a:off x="253171" y="2481200"/>
            <a:ext cx="8607745" cy="4137020"/>
          </a:xfrm>
          <a:noFill/>
        </p:spPr>
        <p:txBody>
          <a:bodyPr tIns="1645093"/>
          <a:lstStyle>
            <a:lvl1pPr algn="ctr">
              <a:buNone/>
              <a:defRPr baseline="0"/>
            </a:lvl1pPr>
          </a:lstStyle>
          <a:p>
            <a:r>
              <a:rPr lang="nb-NO" dirty="0" smtClean="0"/>
              <a:t>Sett inn bilde</a:t>
            </a:r>
            <a:endParaRPr lang="nb-NO" dirty="0"/>
          </a:p>
        </p:txBody>
      </p:sp>
      <p:sp>
        <p:nvSpPr>
          <p:cNvPr id="2" name="Tittel 1"/>
          <p:cNvSpPr>
            <a:spLocks noGrp="1"/>
          </p:cNvSpPr>
          <p:nvPr>
            <p:ph type="ctrTitle"/>
          </p:nvPr>
        </p:nvSpPr>
        <p:spPr>
          <a:xfrm>
            <a:off x="1536737" y="1380925"/>
            <a:ext cx="5871868" cy="502140"/>
          </a:xfrm>
        </p:spPr>
        <p:txBody>
          <a:bodyPr>
            <a:normAutofit/>
          </a:bodyPr>
          <a:lstStyle>
            <a:lvl1pPr>
              <a:defRPr sz="2800"/>
            </a:lvl1pPr>
          </a:lstStyle>
          <a:p>
            <a:r>
              <a:rPr lang="nb-NO" smtClean="0"/>
              <a:t>Klikk for å redigere tittelstil</a:t>
            </a:r>
            <a:endParaRPr lang="nb-NO" dirty="0"/>
          </a:p>
        </p:txBody>
      </p:sp>
      <p:sp>
        <p:nvSpPr>
          <p:cNvPr id="3" name="Undertittel 2"/>
          <p:cNvSpPr>
            <a:spLocks noGrp="1"/>
          </p:cNvSpPr>
          <p:nvPr>
            <p:ph type="subTitle" idx="1"/>
          </p:nvPr>
        </p:nvSpPr>
        <p:spPr>
          <a:xfrm>
            <a:off x="1536735" y="1099354"/>
            <a:ext cx="5871866" cy="339581"/>
          </a:xfrm>
        </p:spPr>
        <p:txBody>
          <a:bodyPr>
            <a:normAutofit/>
          </a:bodyPr>
          <a:lstStyle>
            <a:lvl1pPr marL="0" indent="0" algn="l">
              <a:buNone/>
              <a:defRPr sz="1800">
                <a:solidFill>
                  <a:srgbClr val="ED9300"/>
                </a:solidFill>
              </a:defRPr>
            </a:lvl1pPr>
            <a:lvl2pPr marL="457109" indent="0" algn="ctr">
              <a:buNone/>
              <a:defRPr>
                <a:solidFill>
                  <a:schemeClr val="tx1">
                    <a:tint val="75000"/>
                  </a:schemeClr>
                </a:solidFill>
              </a:defRPr>
            </a:lvl2pPr>
            <a:lvl3pPr marL="914218" indent="0" algn="ctr">
              <a:buNone/>
              <a:defRPr>
                <a:solidFill>
                  <a:schemeClr val="tx1">
                    <a:tint val="75000"/>
                  </a:schemeClr>
                </a:solidFill>
              </a:defRPr>
            </a:lvl3pPr>
            <a:lvl4pPr marL="1371326" indent="0" algn="ctr">
              <a:buNone/>
              <a:defRPr>
                <a:solidFill>
                  <a:schemeClr val="tx1">
                    <a:tint val="75000"/>
                  </a:schemeClr>
                </a:solidFill>
              </a:defRPr>
            </a:lvl4pPr>
            <a:lvl5pPr marL="1828435"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nb-NO" smtClean="0"/>
              <a:t>Klikk for å redigere undertittelstil i malen</a:t>
            </a:r>
            <a:endParaRPr lang="nb-NO" dirty="0"/>
          </a:p>
        </p:txBody>
      </p:sp>
      <p:sp>
        <p:nvSpPr>
          <p:cNvPr id="4" name="Plassholder for dato 3"/>
          <p:cNvSpPr>
            <a:spLocks noGrp="1"/>
          </p:cNvSpPr>
          <p:nvPr>
            <p:ph type="dt" sz="half" idx="10"/>
          </p:nvPr>
        </p:nvSpPr>
        <p:spPr>
          <a:xfrm>
            <a:off x="253171" y="1994170"/>
            <a:ext cx="1042569" cy="172165"/>
          </a:xfrm>
        </p:spPr>
        <p:txBody>
          <a:bodyPr/>
          <a:lstStyle>
            <a:lvl1pPr>
              <a:defRPr spc="80" baseline="0"/>
            </a:lvl1pPr>
          </a:lstStyle>
          <a:p>
            <a:fld id="{DCB363C5-61CE-40DC-9EE7-A79609F20492}" type="datetime1">
              <a:rPr lang="nb-NO" smtClean="0"/>
              <a:t>19.01.2018</a:t>
            </a:fld>
            <a:endParaRPr lang="nb-NO" dirty="0"/>
          </a:p>
        </p:txBody>
      </p:sp>
      <p:sp>
        <p:nvSpPr>
          <p:cNvPr id="5" name="Plassholder for bunntekst 4"/>
          <p:cNvSpPr>
            <a:spLocks noGrp="1"/>
          </p:cNvSpPr>
          <p:nvPr>
            <p:ph type="ftr" sz="quarter" idx="11"/>
          </p:nvPr>
        </p:nvSpPr>
        <p:spPr>
          <a:xfrm>
            <a:off x="1559990" y="1999929"/>
            <a:ext cx="7247338" cy="172165"/>
          </a:xfrm>
        </p:spPr>
        <p:txBody>
          <a:bodyPr/>
          <a:lstStyle>
            <a:lvl1pPr>
              <a:defRPr b="0"/>
            </a:lvl1pPr>
          </a:lstStyle>
          <a:p>
            <a:r>
              <a:rPr lang="nb-NO" smtClean="0"/>
              <a:t>FOU Lokal overvannshåndtering langs veg og gate, Bjørnstjerne Bjørnsons gate, Drammen</a:t>
            </a:r>
            <a:endParaRPr lang="nb-NO"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6563" y="-5422"/>
            <a:ext cx="1509025" cy="88317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22"/>
            <a:ext cx="1354693" cy="1809220"/>
          </a:xfrm>
          <a:prstGeom prst="rect">
            <a:avLst/>
          </a:prstGeom>
        </p:spPr>
      </p:pic>
    </p:spTree>
    <p:extLst>
      <p:ext uri="{BB962C8B-B14F-4D97-AF65-F5344CB8AC3E}">
        <p14:creationId xmlns:p14="http://schemas.microsoft.com/office/powerpoint/2010/main" val="179161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7"/>
          <p:cNvSpPr>
            <a:spLocks noGrp="1"/>
          </p:cNvSpPr>
          <p:nvPr>
            <p:ph type="body" sz="quarter" idx="13"/>
          </p:nvPr>
        </p:nvSpPr>
        <p:spPr>
          <a:xfrm>
            <a:off x="1275501" y="699634"/>
            <a:ext cx="5693770" cy="354793"/>
          </a:xfrm>
        </p:spPr>
        <p:txBody>
          <a:bodyPr>
            <a:normAutofit/>
          </a:bodyPr>
          <a:lstStyle>
            <a:lvl1pPr marL="0" indent="0">
              <a:buNone/>
              <a:defRPr sz="2000">
                <a:solidFill>
                  <a:srgbClr val="ED9300"/>
                </a:solidFill>
              </a:defRPr>
            </a:lvl1pPr>
          </a:lstStyle>
          <a:p>
            <a:pPr lvl="0"/>
            <a:r>
              <a:rPr lang="nb-NO" smtClean="0"/>
              <a:t>Klikk for å redigere tekststiler i malen</a:t>
            </a:r>
          </a:p>
        </p:txBody>
      </p:sp>
      <p:sp>
        <p:nvSpPr>
          <p:cNvPr id="11"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2"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9"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5173E919-637D-4F4D-A169-E65B108F49F9}" type="datetime1">
              <a:rPr lang="nb-NO" smtClean="0"/>
              <a:t>19.01.2018</a:t>
            </a:fld>
            <a:endParaRPr lang="nb-NO"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lysbilde #2">
    <p:spTree>
      <p:nvGrpSpPr>
        <p:cNvPr id="1" name=""/>
        <p:cNvGrpSpPr/>
        <p:nvPr/>
      </p:nvGrpSpPr>
      <p:grpSpPr>
        <a:xfrm>
          <a:off x="0" y="0"/>
          <a:ext cx="0" cy="0"/>
          <a:chOff x="0" y="0"/>
          <a:chExt cx="0" cy="0"/>
        </a:xfrm>
      </p:grpSpPr>
      <p:sp>
        <p:nvSpPr>
          <p:cNvPr id="14" name="Rektangel 13"/>
          <p:cNvSpPr/>
          <p:nvPr userDrawn="1"/>
        </p:nvSpPr>
        <p:spPr>
          <a:xfrm>
            <a:off x="1284994" y="6329858"/>
            <a:ext cx="7596000" cy="26077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2" name="Tittel 1"/>
          <p:cNvSpPr>
            <a:spLocks noGrp="1"/>
          </p:cNvSpPr>
          <p:nvPr>
            <p:ph type="ctrTitle"/>
          </p:nvPr>
        </p:nvSpPr>
        <p:spPr>
          <a:xfrm>
            <a:off x="1627434" y="3092393"/>
            <a:ext cx="7206328" cy="502140"/>
          </a:xfrm>
        </p:spPr>
        <p:txBody>
          <a:bodyPr>
            <a:normAutofit/>
          </a:bodyPr>
          <a:lstStyle>
            <a:lvl1pPr>
              <a:defRPr sz="2800"/>
            </a:lvl1pPr>
          </a:lstStyle>
          <a:p>
            <a:r>
              <a:rPr lang="nb-NO" smtClean="0"/>
              <a:t>Klikk for å redigere tittelstil</a:t>
            </a:r>
            <a:endParaRPr lang="nb-NO" dirty="0"/>
          </a:p>
        </p:txBody>
      </p:sp>
      <p:sp>
        <p:nvSpPr>
          <p:cNvPr id="3" name="Undertittel 2"/>
          <p:cNvSpPr>
            <a:spLocks noGrp="1"/>
          </p:cNvSpPr>
          <p:nvPr>
            <p:ph type="subTitle" idx="1"/>
          </p:nvPr>
        </p:nvSpPr>
        <p:spPr>
          <a:xfrm>
            <a:off x="1627723" y="2796542"/>
            <a:ext cx="7206039" cy="339581"/>
          </a:xfrm>
        </p:spPr>
        <p:txBody>
          <a:bodyPr>
            <a:normAutofit/>
          </a:bodyPr>
          <a:lstStyle>
            <a:lvl1pPr marL="0" indent="0" algn="l">
              <a:buNone/>
              <a:defRPr sz="1800">
                <a:solidFill>
                  <a:srgbClr val="ED9300"/>
                </a:solidFill>
              </a:defRPr>
            </a:lvl1pPr>
            <a:lvl2pPr marL="457109" indent="0" algn="ctr">
              <a:buNone/>
              <a:defRPr>
                <a:solidFill>
                  <a:schemeClr val="tx1">
                    <a:tint val="75000"/>
                  </a:schemeClr>
                </a:solidFill>
              </a:defRPr>
            </a:lvl2pPr>
            <a:lvl3pPr marL="914218" indent="0" algn="ctr">
              <a:buNone/>
              <a:defRPr>
                <a:solidFill>
                  <a:schemeClr val="tx1">
                    <a:tint val="75000"/>
                  </a:schemeClr>
                </a:solidFill>
              </a:defRPr>
            </a:lvl3pPr>
            <a:lvl4pPr marL="1371326" indent="0" algn="ctr">
              <a:buNone/>
              <a:defRPr>
                <a:solidFill>
                  <a:schemeClr val="tx1">
                    <a:tint val="75000"/>
                  </a:schemeClr>
                </a:solidFill>
              </a:defRPr>
            </a:lvl4pPr>
            <a:lvl5pPr marL="1828435"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nb-NO" smtClean="0"/>
              <a:t>Klikk for å redigere undertittelstil i malen</a:t>
            </a:r>
            <a:endParaRPr lang="nb-NO" dirty="0"/>
          </a:p>
        </p:txBody>
      </p:sp>
      <p:sp>
        <p:nvSpPr>
          <p:cNvPr id="15" name="Rektangel 14"/>
          <p:cNvSpPr/>
          <p:nvPr userDrawn="1"/>
        </p:nvSpPr>
        <p:spPr>
          <a:xfrm>
            <a:off x="258995" y="6329858"/>
            <a:ext cx="1033200" cy="26077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380415" cy="3515546"/>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6563" y="0"/>
            <a:ext cx="1509025" cy="883174"/>
          </a:xfrm>
          <a:prstGeom prst="rect">
            <a:avLst/>
          </a:prstGeom>
        </p:spPr>
      </p:pic>
      <p:sp>
        <p:nvSpPr>
          <p:cNvPr id="12"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9"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16"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6E28908D-3741-444C-945A-4A9576CAAB4C}" type="datetime1">
              <a:rPr lang="nb-NO" smtClean="0"/>
              <a:t>19.01.2018</a:t>
            </a:fld>
            <a:endParaRPr lang="nb-N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14" name="Plassholder for tekst 7"/>
          <p:cNvSpPr>
            <a:spLocks noGrp="1"/>
          </p:cNvSpPr>
          <p:nvPr>
            <p:ph type="body" sz="quarter" idx="17"/>
          </p:nvPr>
        </p:nvSpPr>
        <p:spPr>
          <a:xfrm>
            <a:off x="1275501" y="699634"/>
            <a:ext cx="5693770" cy="354793"/>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8" name="Plassholder for innhold 2"/>
          <p:cNvSpPr>
            <a:spLocks noGrp="1"/>
          </p:cNvSpPr>
          <p:nvPr>
            <p:ph idx="1"/>
          </p:nvPr>
        </p:nvSpPr>
        <p:spPr>
          <a:xfrm>
            <a:off x="1273842" y="1778269"/>
            <a:ext cx="4019032" cy="42948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20" name="Plassholder for bilde 3"/>
          <p:cNvSpPr>
            <a:spLocks noGrp="1"/>
          </p:cNvSpPr>
          <p:nvPr>
            <p:ph type="pic" sz="quarter" idx="19"/>
          </p:nvPr>
        </p:nvSpPr>
        <p:spPr>
          <a:xfrm>
            <a:off x="5753686" y="1834758"/>
            <a:ext cx="3132000" cy="4237200"/>
          </a:xfrm>
        </p:spPr>
        <p:txBody>
          <a:bodyPr tIns="1620000"/>
          <a:lstStyle>
            <a:lvl1pPr marL="0" indent="0" algn="ctr">
              <a:buNone/>
              <a:defRPr/>
            </a:lvl1pPr>
          </a:lstStyle>
          <a:p>
            <a:r>
              <a:rPr lang="nb-NO" smtClean="0"/>
              <a:t>Klikk ikonet for å legge til et bilde</a:t>
            </a:r>
            <a:endParaRPr lang="en-GB" dirty="0"/>
          </a:p>
        </p:txBody>
      </p:sp>
      <p:sp>
        <p:nvSpPr>
          <p:cNvPr id="10"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1"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12"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43A246E5-FEB4-4594-BA4F-FE8D7CFA4E0C}" type="datetime1">
              <a:rPr lang="nb-NO" smtClean="0"/>
              <a:t>19.01.2018</a:t>
            </a:fld>
            <a:endParaRPr lang="nb-N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infotekst">
    <p:spTree>
      <p:nvGrpSpPr>
        <p:cNvPr id="1" name=""/>
        <p:cNvGrpSpPr/>
        <p:nvPr/>
      </p:nvGrpSpPr>
      <p:grpSpPr>
        <a:xfrm>
          <a:off x="0" y="0"/>
          <a:ext cx="0" cy="0"/>
          <a:chOff x="0" y="0"/>
          <a:chExt cx="0" cy="0"/>
        </a:xfrm>
      </p:grpSpPr>
      <p:sp>
        <p:nvSpPr>
          <p:cNvPr id="15" name="Plassholder for tekst 14"/>
          <p:cNvSpPr>
            <a:spLocks noGrp="1"/>
          </p:cNvSpPr>
          <p:nvPr>
            <p:ph type="body" sz="quarter" idx="16"/>
          </p:nvPr>
        </p:nvSpPr>
        <p:spPr>
          <a:xfrm>
            <a:off x="5752012" y="2090109"/>
            <a:ext cx="3133674" cy="533641"/>
          </a:xfrm>
          <a:solidFill>
            <a:srgbClr val="C8CACB"/>
          </a:solidFill>
        </p:spPr>
        <p:txBody>
          <a:bodyPr wrap="square" lIns="197976" tIns="172779" rIns="197976" bIns="172779">
            <a:spAutoFit/>
          </a:bodyPr>
          <a:lstStyle>
            <a:lvl1pPr marL="0" indent="0">
              <a:spcBef>
                <a:spcPts val="0"/>
              </a:spcBef>
              <a:buNone/>
              <a:defRPr sz="1200"/>
            </a:lvl1pPr>
          </a:lstStyle>
          <a:p>
            <a:pPr lvl="0"/>
            <a:r>
              <a:rPr lang="nb-NO" smtClean="0"/>
              <a:t>Klikk for å redigere tekststiler i malen</a:t>
            </a:r>
          </a:p>
        </p:txBody>
      </p:sp>
      <p:sp>
        <p:nvSpPr>
          <p:cNvPr id="13" name="Plassholder for tekst 10"/>
          <p:cNvSpPr>
            <a:spLocks noGrp="1"/>
          </p:cNvSpPr>
          <p:nvPr>
            <p:ph type="body" sz="quarter" idx="15" hasCustomPrompt="1"/>
          </p:nvPr>
        </p:nvSpPr>
        <p:spPr>
          <a:xfrm>
            <a:off x="5753686" y="1838113"/>
            <a:ext cx="3132000" cy="252000"/>
          </a:xfrm>
          <a:solidFill>
            <a:srgbClr val="ED9300"/>
          </a:solidFill>
        </p:spPr>
        <p:txBody>
          <a:bodyPr wrap="square" lIns="101237" tIns="50618" rIns="75928" bIns="50618" anchor="ctr">
            <a:noAutofit/>
          </a:bodyPr>
          <a:lstStyle>
            <a:lvl1pPr marL="0" indent="0" algn="r">
              <a:buNone/>
              <a:defRPr sz="900" b="1" cap="none" baseline="0">
                <a:solidFill>
                  <a:schemeClr val="bg1"/>
                </a:solidFill>
              </a:defRPr>
            </a:lvl1pPr>
          </a:lstStyle>
          <a:p>
            <a:pPr lvl="0"/>
            <a:r>
              <a:rPr lang="nb-NO" dirty="0" smtClean="0"/>
              <a:t>Forklaringstekst</a:t>
            </a:r>
            <a:endParaRPr lang="nb-NO" dirty="0"/>
          </a:p>
        </p:txBody>
      </p:sp>
      <p:sp>
        <p:nvSpPr>
          <p:cNvPr id="2" name="Tittel 1"/>
          <p:cNvSpPr>
            <a:spLocks noGrp="1"/>
          </p:cNvSpPr>
          <p:nvPr>
            <p:ph type="title"/>
          </p:nvPr>
        </p:nvSpPr>
        <p:spPr/>
        <p:txBody>
          <a:bodyPr/>
          <a:lstStyle/>
          <a:p>
            <a:r>
              <a:rPr lang="nb-NO" smtClean="0"/>
              <a:t>Klikk for å redigere tittelstil</a:t>
            </a:r>
            <a:endParaRPr lang="nb-NO"/>
          </a:p>
        </p:txBody>
      </p:sp>
      <p:sp>
        <p:nvSpPr>
          <p:cNvPr id="8" name="Plassholder for innhold 2"/>
          <p:cNvSpPr>
            <a:spLocks noGrp="1"/>
          </p:cNvSpPr>
          <p:nvPr>
            <p:ph idx="1"/>
          </p:nvPr>
        </p:nvSpPr>
        <p:spPr>
          <a:xfrm>
            <a:off x="1273842" y="1778400"/>
            <a:ext cx="3803009" cy="42948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1" name="Plassholder for tekst 10"/>
          <p:cNvSpPr>
            <a:spLocks noGrp="1"/>
          </p:cNvSpPr>
          <p:nvPr>
            <p:ph type="body" sz="quarter" idx="14" hasCustomPrompt="1"/>
          </p:nvPr>
        </p:nvSpPr>
        <p:spPr>
          <a:xfrm>
            <a:off x="5752414" y="1839600"/>
            <a:ext cx="828112" cy="252000"/>
          </a:xfrm>
          <a:solidFill>
            <a:srgbClr val="58B02C"/>
          </a:solidFill>
        </p:spPr>
        <p:txBody>
          <a:bodyPr wrap="none" lIns="75928" tIns="50618" rIns="101237" bIns="50618" anchor="ctr">
            <a:spAutoFit/>
          </a:bodyPr>
          <a:lstStyle>
            <a:lvl1pPr marL="0" indent="0">
              <a:buNone/>
              <a:defRPr sz="900" b="1" cap="all" baseline="0">
                <a:solidFill>
                  <a:schemeClr val="bg1"/>
                </a:solidFill>
              </a:defRPr>
            </a:lvl1pPr>
          </a:lstStyle>
          <a:p>
            <a:pPr lvl="0"/>
            <a:r>
              <a:rPr lang="nb-NO" dirty="0" smtClean="0"/>
              <a:t>Infotittel</a:t>
            </a:r>
            <a:endParaRPr lang="nb-NO" dirty="0"/>
          </a:p>
        </p:txBody>
      </p:sp>
      <p:sp>
        <p:nvSpPr>
          <p:cNvPr id="14" name="Plassholder for tekst 7"/>
          <p:cNvSpPr>
            <a:spLocks noGrp="1"/>
          </p:cNvSpPr>
          <p:nvPr>
            <p:ph type="body" sz="quarter" idx="17"/>
          </p:nvPr>
        </p:nvSpPr>
        <p:spPr>
          <a:xfrm>
            <a:off x="1275501" y="699634"/>
            <a:ext cx="5693770" cy="354793"/>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7"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8"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12"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F6970439-2C38-4DAC-871F-FDD0D46B0179}" type="datetime1">
              <a:rPr lang="nb-NO" smtClean="0"/>
              <a:t>19.01.2018</a:t>
            </a:fld>
            <a:endParaRPr lang="nb-NO" dirty="0"/>
          </a:p>
        </p:txBody>
      </p:sp>
    </p:spTree>
    <p:extLst>
      <p:ext uri="{BB962C8B-B14F-4D97-AF65-F5344CB8AC3E}">
        <p14:creationId xmlns:p14="http://schemas.microsoft.com/office/powerpoint/2010/main" val="314928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bilde og infotekst">
    <p:spTree>
      <p:nvGrpSpPr>
        <p:cNvPr id="1" name=""/>
        <p:cNvGrpSpPr/>
        <p:nvPr/>
      </p:nvGrpSpPr>
      <p:grpSpPr>
        <a:xfrm>
          <a:off x="0" y="0"/>
          <a:ext cx="0" cy="0"/>
          <a:chOff x="0" y="0"/>
          <a:chExt cx="0" cy="0"/>
        </a:xfrm>
      </p:grpSpPr>
      <p:sp>
        <p:nvSpPr>
          <p:cNvPr id="15" name="Plassholder for tekst 14"/>
          <p:cNvSpPr>
            <a:spLocks noGrp="1"/>
          </p:cNvSpPr>
          <p:nvPr>
            <p:ph type="body" sz="quarter" idx="16"/>
          </p:nvPr>
        </p:nvSpPr>
        <p:spPr>
          <a:xfrm>
            <a:off x="5752012" y="2090109"/>
            <a:ext cx="3133674" cy="533641"/>
          </a:xfrm>
          <a:solidFill>
            <a:srgbClr val="C8CACB"/>
          </a:solidFill>
        </p:spPr>
        <p:txBody>
          <a:bodyPr wrap="square" lIns="197976" tIns="172779" rIns="197976" bIns="172779">
            <a:spAutoFit/>
          </a:bodyPr>
          <a:lstStyle>
            <a:lvl1pPr marL="0" indent="0">
              <a:spcBef>
                <a:spcPts val="0"/>
              </a:spcBef>
              <a:buNone/>
              <a:defRPr sz="1200"/>
            </a:lvl1pPr>
          </a:lstStyle>
          <a:p>
            <a:pPr lvl="0"/>
            <a:r>
              <a:rPr lang="nb-NO" smtClean="0"/>
              <a:t>Klikk for å redigere tekststiler i malen</a:t>
            </a:r>
          </a:p>
        </p:txBody>
      </p:sp>
      <p:sp>
        <p:nvSpPr>
          <p:cNvPr id="2" name="Tittel 1"/>
          <p:cNvSpPr>
            <a:spLocks noGrp="1"/>
          </p:cNvSpPr>
          <p:nvPr>
            <p:ph type="title"/>
          </p:nvPr>
        </p:nvSpPr>
        <p:spPr/>
        <p:txBody>
          <a:bodyPr/>
          <a:lstStyle/>
          <a:p>
            <a:r>
              <a:rPr lang="nb-NO" smtClean="0"/>
              <a:t>Klikk for å redigere tittelstil</a:t>
            </a:r>
            <a:endParaRPr lang="nb-NO"/>
          </a:p>
        </p:txBody>
      </p:sp>
      <p:sp>
        <p:nvSpPr>
          <p:cNvPr id="14" name="Plassholder for tekst 7"/>
          <p:cNvSpPr>
            <a:spLocks noGrp="1"/>
          </p:cNvSpPr>
          <p:nvPr>
            <p:ph type="body" sz="quarter" idx="17"/>
          </p:nvPr>
        </p:nvSpPr>
        <p:spPr>
          <a:xfrm>
            <a:off x="1275501" y="699634"/>
            <a:ext cx="5693770" cy="354793"/>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4" name="Plassholder for bilde 3"/>
          <p:cNvSpPr>
            <a:spLocks noGrp="1"/>
          </p:cNvSpPr>
          <p:nvPr>
            <p:ph type="pic" sz="quarter" idx="18"/>
          </p:nvPr>
        </p:nvSpPr>
        <p:spPr>
          <a:xfrm>
            <a:off x="259200" y="1834758"/>
            <a:ext cx="5220000" cy="4237200"/>
          </a:xfrm>
        </p:spPr>
        <p:txBody>
          <a:bodyPr tIns="1620000"/>
          <a:lstStyle>
            <a:lvl1pPr marL="0" indent="0" algn="ctr">
              <a:buNone/>
              <a:defRPr/>
            </a:lvl1pPr>
          </a:lstStyle>
          <a:p>
            <a:r>
              <a:rPr lang="nb-NO" smtClean="0"/>
              <a:t>Klikk ikonet for å legge til et bilde</a:t>
            </a:r>
            <a:endParaRPr lang="en-GB" dirty="0"/>
          </a:p>
        </p:txBody>
      </p:sp>
      <p:sp>
        <p:nvSpPr>
          <p:cNvPr id="19" name="Plassholder for tekst 10"/>
          <p:cNvSpPr>
            <a:spLocks noGrp="1"/>
          </p:cNvSpPr>
          <p:nvPr>
            <p:ph type="body" sz="quarter" idx="15" hasCustomPrompt="1"/>
          </p:nvPr>
        </p:nvSpPr>
        <p:spPr>
          <a:xfrm>
            <a:off x="5753686" y="1838113"/>
            <a:ext cx="3132000" cy="252000"/>
          </a:xfrm>
          <a:solidFill>
            <a:srgbClr val="ED9300"/>
          </a:solidFill>
        </p:spPr>
        <p:txBody>
          <a:bodyPr wrap="square" lIns="101237" tIns="50618" rIns="75928" bIns="50618" anchor="ctr">
            <a:noAutofit/>
          </a:bodyPr>
          <a:lstStyle>
            <a:lvl1pPr marL="0" indent="0" algn="r">
              <a:buNone/>
              <a:defRPr sz="900" b="1" cap="none" baseline="0">
                <a:solidFill>
                  <a:schemeClr val="bg1"/>
                </a:solidFill>
              </a:defRPr>
            </a:lvl1pPr>
          </a:lstStyle>
          <a:p>
            <a:pPr lvl="0"/>
            <a:r>
              <a:rPr lang="nb-NO" dirty="0" smtClean="0"/>
              <a:t>Forklaringstekst</a:t>
            </a:r>
            <a:endParaRPr lang="nb-NO" dirty="0"/>
          </a:p>
        </p:txBody>
      </p:sp>
      <p:sp>
        <p:nvSpPr>
          <p:cNvPr id="20" name="Plassholder for tekst 10"/>
          <p:cNvSpPr>
            <a:spLocks noGrp="1"/>
          </p:cNvSpPr>
          <p:nvPr>
            <p:ph type="body" sz="quarter" idx="14" hasCustomPrompt="1"/>
          </p:nvPr>
        </p:nvSpPr>
        <p:spPr>
          <a:xfrm>
            <a:off x="5752414" y="1839600"/>
            <a:ext cx="828112" cy="252000"/>
          </a:xfrm>
          <a:solidFill>
            <a:srgbClr val="58B02C"/>
          </a:solidFill>
        </p:spPr>
        <p:txBody>
          <a:bodyPr wrap="none" lIns="75928" tIns="50618" rIns="101237" bIns="50618" anchor="ctr">
            <a:spAutoFit/>
          </a:bodyPr>
          <a:lstStyle>
            <a:lvl1pPr marL="0" indent="0">
              <a:buNone/>
              <a:defRPr sz="900" b="1" cap="all" baseline="0">
                <a:solidFill>
                  <a:schemeClr val="bg1"/>
                </a:solidFill>
              </a:defRPr>
            </a:lvl1pPr>
          </a:lstStyle>
          <a:p>
            <a:pPr lvl="0"/>
            <a:r>
              <a:rPr lang="nb-NO" dirty="0" smtClean="0"/>
              <a:t>Infotittel</a:t>
            </a:r>
            <a:endParaRPr lang="nb-NO" dirty="0"/>
          </a:p>
        </p:txBody>
      </p:sp>
      <p:sp>
        <p:nvSpPr>
          <p:cNvPr id="13"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6"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12"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FAA49A55-D1BB-432D-8E71-BE10537AB25F}" type="datetime1">
              <a:rPr lang="nb-NO" smtClean="0"/>
              <a:t>19.01.2018</a:t>
            </a:fld>
            <a:endParaRPr lang="nb-NO" dirty="0"/>
          </a:p>
        </p:txBody>
      </p:sp>
    </p:spTree>
    <p:extLst>
      <p:ext uri="{BB962C8B-B14F-4D97-AF65-F5344CB8AC3E}">
        <p14:creationId xmlns:p14="http://schemas.microsoft.com/office/powerpoint/2010/main" val="131283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230544" y="1701602"/>
            <a:ext cx="5263840" cy="1728192"/>
          </a:xfrm>
        </p:spPr>
        <p:txBody>
          <a:bodyPr wrap="square">
            <a:noAutofit/>
          </a:bodyPr>
          <a:lstStyle>
            <a:lvl1pPr>
              <a:defRPr sz="3600"/>
            </a:lvl1pPr>
          </a:lstStyle>
          <a:p>
            <a:r>
              <a:rPr lang="nb-NO" smtClean="0"/>
              <a:t>Klikk for å redigere tittelstil</a:t>
            </a:r>
            <a:endParaRPr lang="nb-NO" dirty="0"/>
          </a:p>
        </p:txBody>
      </p:sp>
      <p:sp>
        <p:nvSpPr>
          <p:cNvPr id="14" name="Plassholder for tekst 7"/>
          <p:cNvSpPr>
            <a:spLocks noGrp="1"/>
          </p:cNvSpPr>
          <p:nvPr>
            <p:ph type="body" sz="quarter" idx="17" hasCustomPrompt="1"/>
          </p:nvPr>
        </p:nvSpPr>
        <p:spPr>
          <a:xfrm>
            <a:off x="230544" y="3429795"/>
            <a:ext cx="5263840" cy="354793"/>
          </a:xfrm>
        </p:spPr>
        <p:txBody>
          <a:bodyPr>
            <a:normAutofit/>
          </a:bodyPr>
          <a:lstStyle>
            <a:lvl1pPr marL="0" indent="0" algn="r">
              <a:buNone/>
              <a:defRPr sz="1700">
                <a:solidFill>
                  <a:srgbClr val="ED9300"/>
                </a:solidFill>
              </a:defRPr>
            </a:lvl1pPr>
          </a:lstStyle>
          <a:p>
            <a:pPr lvl="0"/>
            <a:r>
              <a:rPr lang="nb-NO" dirty="0" smtClean="0"/>
              <a:t>Navn </a:t>
            </a:r>
            <a:r>
              <a:rPr lang="nb-NO" dirty="0" err="1" smtClean="0"/>
              <a:t>Navnesen</a:t>
            </a:r>
            <a:endParaRPr lang="nb-NO" dirty="0"/>
          </a:p>
        </p:txBody>
      </p:sp>
      <p:sp>
        <p:nvSpPr>
          <p:cNvPr id="20" name="Plassholder for bilde 3"/>
          <p:cNvSpPr>
            <a:spLocks noGrp="1"/>
          </p:cNvSpPr>
          <p:nvPr>
            <p:ph type="pic" sz="quarter" idx="19"/>
          </p:nvPr>
        </p:nvSpPr>
        <p:spPr>
          <a:xfrm>
            <a:off x="5753686" y="1834758"/>
            <a:ext cx="3132000" cy="4237200"/>
          </a:xfrm>
        </p:spPr>
        <p:txBody>
          <a:bodyPr tIns="1620000"/>
          <a:lstStyle>
            <a:lvl1pPr marL="0" indent="0" algn="ctr">
              <a:buNone/>
              <a:defRPr/>
            </a:lvl1pPr>
          </a:lstStyle>
          <a:p>
            <a:r>
              <a:rPr lang="nb-NO" smtClean="0"/>
              <a:t>Klikk ikonet for å legge til et bilde</a:t>
            </a:r>
            <a:endParaRPr lang="en-GB" dirty="0"/>
          </a:p>
        </p:txBody>
      </p:sp>
      <p:sp>
        <p:nvSpPr>
          <p:cNvPr id="4" name="Rektangel 3"/>
          <p:cNvSpPr/>
          <p:nvPr userDrawn="1"/>
        </p:nvSpPr>
        <p:spPr>
          <a:xfrm>
            <a:off x="180307" y="477467"/>
            <a:ext cx="9361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GB"/>
          </a:p>
        </p:txBody>
      </p:sp>
      <p:sp>
        <p:nvSpPr>
          <p:cNvPr id="10"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1"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12"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E6F0FFE0-5D06-4F69-9149-F26BC13738DD}" type="datetime1">
              <a:rPr lang="nb-NO" smtClean="0"/>
              <a:t>19.01.2018</a:t>
            </a:fld>
            <a:endParaRPr lang="nb-NO" dirty="0"/>
          </a:p>
        </p:txBody>
      </p:sp>
    </p:spTree>
    <p:extLst>
      <p:ext uri="{BB962C8B-B14F-4D97-AF65-F5344CB8AC3E}">
        <p14:creationId xmlns:p14="http://schemas.microsoft.com/office/powerpoint/2010/main" val="185897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11" name="Tittel 1"/>
          <p:cNvSpPr>
            <a:spLocks noGrp="1"/>
          </p:cNvSpPr>
          <p:nvPr>
            <p:ph type="title"/>
          </p:nvPr>
        </p:nvSpPr>
        <p:spPr>
          <a:xfrm>
            <a:off x="1275502" y="1065903"/>
            <a:ext cx="7000301" cy="468390"/>
          </a:xfrm>
        </p:spPr>
        <p:txBody>
          <a:bodyPr/>
          <a:lstStyle/>
          <a:p>
            <a:r>
              <a:rPr lang="nb-NO" smtClean="0"/>
              <a:t>Klikk for å redigere tittelstil</a:t>
            </a:r>
            <a:endParaRPr lang="nb-NO" dirty="0"/>
          </a:p>
        </p:txBody>
      </p:sp>
      <p:sp>
        <p:nvSpPr>
          <p:cNvPr id="12" name="Plassholder for tekst 7"/>
          <p:cNvSpPr>
            <a:spLocks noGrp="1"/>
          </p:cNvSpPr>
          <p:nvPr>
            <p:ph type="body" sz="quarter" idx="17"/>
          </p:nvPr>
        </p:nvSpPr>
        <p:spPr>
          <a:xfrm>
            <a:off x="1275501" y="699634"/>
            <a:ext cx="5693770" cy="354793"/>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5" name="Plassholder for bilde 3"/>
          <p:cNvSpPr>
            <a:spLocks noGrp="1"/>
          </p:cNvSpPr>
          <p:nvPr>
            <p:ph type="pic" sz="quarter" idx="19"/>
          </p:nvPr>
        </p:nvSpPr>
        <p:spPr>
          <a:xfrm>
            <a:off x="252314" y="1834758"/>
            <a:ext cx="8633372" cy="4237200"/>
          </a:xfrm>
        </p:spPr>
        <p:txBody>
          <a:bodyPr tIns="1620000"/>
          <a:lstStyle>
            <a:lvl1pPr marL="0" indent="0" algn="ctr">
              <a:buNone/>
              <a:defRPr/>
            </a:lvl1pPr>
          </a:lstStyle>
          <a:p>
            <a:r>
              <a:rPr lang="nb-NO" smtClean="0"/>
              <a:t>Klikk ikonet for å legge til et bilde</a:t>
            </a:r>
            <a:endParaRPr lang="en-GB" dirty="0"/>
          </a:p>
        </p:txBody>
      </p:sp>
      <p:sp>
        <p:nvSpPr>
          <p:cNvPr id="9"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13"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sp>
        <p:nvSpPr>
          <p:cNvPr id="10"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A42A7CAC-E74D-4660-8150-BBB2D46C9C3B}" type="datetime1">
              <a:rPr lang="nb-NO" smtClean="0"/>
              <a:t>19.01.2018</a:t>
            </a:fld>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ktangel 28"/>
          <p:cNvSpPr/>
          <p:nvPr userDrawn="1"/>
        </p:nvSpPr>
        <p:spPr>
          <a:xfrm>
            <a:off x="1284994" y="6329858"/>
            <a:ext cx="7596000" cy="26077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30" name="Rektangel 29"/>
          <p:cNvSpPr/>
          <p:nvPr userDrawn="1"/>
        </p:nvSpPr>
        <p:spPr>
          <a:xfrm>
            <a:off x="258995" y="6329858"/>
            <a:ext cx="1026000" cy="26077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87" tIns="32142" rIns="64287" bIns="32142" rtlCol="0" anchor="ctr"/>
          <a:lstStyle/>
          <a:p>
            <a:pPr algn="ctr"/>
            <a:endParaRPr lang="nb-NO"/>
          </a:p>
        </p:txBody>
      </p:sp>
      <p:sp>
        <p:nvSpPr>
          <p:cNvPr id="2" name="Plassholder for tittel 1"/>
          <p:cNvSpPr>
            <a:spLocks noGrp="1"/>
          </p:cNvSpPr>
          <p:nvPr>
            <p:ph type="title"/>
          </p:nvPr>
        </p:nvSpPr>
        <p:spPr>
          <a:xfrm>
            <a:off x="1275502" y="1058799"/>
            <a:ext cx="7000301" cy="469241"/>
          </a:xfrm>
          <a:prstGeom prst="rect">
            <a:avLst/>
          </a:prstGeom>
        </p:spPr>
        <p:txBody>
          <a:bodyPr vert="horz" lIns="0" tIns="0" rIns="0" bIns="0" rtlCol="0" anchor="t">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273843" y="1778270"/>
            <a:ext cx="7001961" cy="4294800"/>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258996" y="6386885"/>
            <a:ext cx="1026000" cy="172165"/>
          </a:xfrm>
          <a:prstGeom prst="rect">
            <a:avLst/>
          </a:prstGeom>
        </p:spPr>
        <p:txBody>
          <a:bodyPr vert="horz" lIns="0" tIns="0" rIns="0" bIns="0" rtlCol="0" anchor="ctr"/>
          <a:lstStyle>
            <a:lvl1pPr algn="ctr">
              <a:defRPr sz="900" b="0" spc="80" baseline="0">
                <a:solidFill>
                  <a:schemeClr val="bg1"/>
                </a:solidFill>
              </a:defRPr>
            </a:lvl1pPr>
          </a:lstStyle>
          <a:p>
            <a:fld id="{054FCC35-F7BA-42B5-A902-EC6E04CDC739}" type="datetime1">
              <a:rPr lang="nb-NO" smtClean="0"/>
              <a:t>19.01.2018</a:t>
            </a:fld>
            <a:endParaRPr lang="nb-NO" dirty="0"/>
          </a:p>
        </p:txBody>
      </p:sp>
      <p:sp>
        <p:nvSpPr>
          <p:cNvPr id="5" name="Plassholder for bunntekst 4"/>
          <p:cNvSpPr>
            <a:spLocks noGrp="1"/>
          </p:cNvSpPr>
          <p:nvPr>
            <p:ph type="ftr" sz="quarter" idx="3"/>
          </p:nvPr>
        </p:nvSpPr>
        <p:spPr>
          <a:xfrm>
            <a:off x="1544400" y="6386400"/>
            <a:ext cx="7247338" cy="172165"/>
          </a:xfrm>
          <a:prstGeom prst="rect">
            <a:avLst/>
          </a:prstGeom>
        </p:spPr>
        <p:txBody>
          <a:bodyPr vert="horz" lIns="0" tIns="0" rIns="0" bIns="0" rtlCol="0" anchor="t"/>
          <a:lstStyle>
            <a:lvl1pPr algn="r">
              <a:defRPr sz="1200" b="0">
                <a:solidFill>
                  <a:schemeClr val="tx1"/>
                </a:solidFill>
              </a:defRPr>
            </a:lvl1pPr>
          </a:lstStyle>
          <a:p>
            <a:r>
              <a:rPr lang="nb-NO" smtClean="0"/>
              <a:t>FOU Lokal overvannshåndtering langs veg og gate, Bjørnstjerne Bjørnsons gate, Drammen</a:t>
            </a:r>
            <a:endParaRPr lang="nb-NO" dirty="0"/>
          </a:p>
        </p:txBody>
      </p:sp>
      <p:sp>
        <p:nvSpPr>
          <p:cNvPr id="6" name="Plassholder for lysbildenummer 5"/>
          <p:cNvSpPr>
            <a:spLocks noGrp="1"/>
          </p:cNvSpPr>
          <p:nvPr>
            <p:ph type="sldNum" sz="quarter" idx="4"/>
          </p:nvPr>
        </p:nvSpPr>
        <p:spPr>
          <a:xfrm>
            <a:off x="8472029" y="6162250"/>
            <a:ext cx="259768" cy="151927"/>
          </a:xfrm>
          <a:prstGeom prst="rect">
            <a:avLst/>
          </a:prstGeom>
        </p:spPr>
        <p:txBody>
          <a:bodyPr vert="horz" lIns="0" tIns="0" rIns="0" bIns="0" rtlCol="0" anchor="t"/>
          <a:lstStyle>
            <a:lvl1pPr algn="r">
              <a:defRPr sz="1200">
                <a:solidFill>
                  <a:schemeClr val="tx1"/>
                </a:solidFill>
              </a:defRPr>
            </a:lvl1pPr>
          </a:lstStyle>
          <a:p>
            <a:fld id="{CFBFA5D4-7951-41B2-927E-5337A5295656}" type="slidenum">
              <a:rPr lang="nb-NO" smtClean="0"/>
              <a:pPr/>
              <a:t>‹#›</a:t>
            </a:fld>
            <a:endParaRPr lang="nb-NO" dirty="0"/>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795"/>
            <a:ext cx="1014986" cy="1399035"/>
          </a:xfrm>
          <a:prstGeom prst="rect">
            <a:avLst/>
          </a:prstGeom>
        </p:spPr>
      </p:pic>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36563" y="0"/>
            <a:ext cx="1509025" cy="883174"/>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70" r:id="rId2"/>
    <p:sldLayoutId id="2147483650" r:id="rId3"/>
    <p:sldLayoutId id="2147483649" r:id="rId4"/>
    <p:sldLayoutId id="2147483652" r:id="rId5"/>
    <p:sldLayoutId id="2147483667" r:id="rId6"/>
    <p:sldLayoutId id="2147483668" r:id="rId7"/>
    <p:sldLayoutId id="2147483669" r:id="rId8"/>
    <p:sldLayoutId id="2147483661" r:id="rId9"/>
    <p:sldLayoutId id="2147483654" r:id="rId10"/>
  </p:sldLayoutIdLst>
  <p:hf sldNum="0" hdr="0"/>
  <p:txStyles>
    <p:titleStyle>
      <a:lvl1pPr algn="l" defTabSz="914218" rtl="0" eaLnBrk="1" latinLnBrk="0" hangingPunct="1">
        <a:spcBef>
          <a:spcPct val="0"/>
        </a:spcBef>
        <a:buNone/>
        <a:defRPr sz="2600" kern="1200">
          <a:solidFill>
            <a:schemeClr val="tx1"/>
          </a:solidFill>
          <a:latin typeface="+mj-lt"/>
          <a:ea typeface="+mj-ea"/>
          <a:cs typeface="+mj-cs"/>
        </a:defRPr>
      </a:lvl1pPr>
    </p:titleStyle>
    <p:bodyStyle>
      <a:lvl1pPr marL="302454" indent="-302454" algn="l" defTabSz="914218" rtl="0" eaLnBrk="1" latinLnBrk="0" hangingPunct="1">
        <a:spcBef>
          <a:spcPts val="432"/>
        </a:spcBef>
        <a:buClr>
          <a:srgbClr val="ED9300"/>
        </a:buClr>
        <a:buFont typeface="Arial" pitchFamily="34" charset="0"/>
        <a:buChar char="●"/>
        <a:defRPr sz="1800" kern="1200">
          <a:solidFill>
            <a:schemeClr val="tx1"/>
          </a:solidFill>
          <a:latin typeface="+mn-lt"/>
          <a:ea typeface="+mn-ea"/>
          <a:cs typeface="+mn-cs"/>
        </a:defRPr>
      </a:lvl1pPr>
      <a:lvl2pPr marL="569190" indent="-251115" algn="l" defTabSz="914218" rtl="0" eaLnBrk="1" latinLnBrk="0" hangingPunct="1">
        <a:spcBef>
          <a:spcPts val="432"/>
        </a:spcBef>
        <a:buFont typeface="Arial" pitchFamily="34" charset="0"/>
        <a:buChar char="–"/>
        <a:defRPr sz="1800" kern="1200">
          <a:solidFill>
            <a:schemeClr val="tx1"/>
          </a:solidFill>
          <a:latin typeface="+mn-lt"/>
          <a:ea typeface="+mn-ea"/>
          <a:cs typeface="+mn-cs"/>
        </a:defRPr>
      </a:lvl2pPr>
      <a:lvl3pPr marL="694191" indent="-191963" algn="l" defTabSz="914218" rtl="0" eaLnBrk="1" latinLnBrk="0" hangingPunct="1">
        <a:spcBef>
          <a:spcPts val="432"/>
        </a:spcBef>
        <a:buFont typeface="Arial" pitchFamily="34" charset="0"/>
        <a:buChar char="•"/>
        <a:defRPr sz="1800" kern="1200">
          <a:solidFill>
            <a:schemeClr val="tx1"/>
          </a:solidFill>
          <a:latin typeface="+mn-lt"/>
          <a:ea typeface="+mn-ea"/>
          <a:cs typeface="+mn-cs"/>
        </a:defRPr>
      </a:lvl3pPr>
      <a:lvl4pPr marL="945305" indent="-251115" algn="l" defTabSz="914218" rtl="0" eaLnBrk="1" latinLnBrk="0" hangingPunct="1">
        <a:spcBef>
          <a:spcPts val="432"/>
        </a:spcBef>
        <a:buFont typeface="Arial" pitchFamily="34" charset="0"/>
        <a:buChar char="–"/>
        <a:defRPr sz="1800" kern="1200">
          <a:solidFill>
            <a:schemeClr val="tx1"/>
          </a:solidFill>
          <a:latin typeface="+mn-lt"/>
          <a:ea typeface="+mn-ea"/>
          <a:cs typeface="+mn-cs"/>
        </a:defRPr>
      </a:lvl4pPr>
      <a:lvl5pPr marL="1197534" indent="-252231" algn="l" defTabSz="914218" rtl="0" eaLnBrk="1" latinLnBrk="0" hangingPunct="1">
        <a:spcBef>
          <a:spcPts val="432"/>
        </a:spcBef>
        <a:buFont typeface="Arial" pitchFamily="34" charset="0"/>
        <a:buChar char="»"/>
        <a:defRPr sz="1800" kern="1200">
          <a:solidFill>
            <a:schemeClr val="tx1"/>
          </a:solidFill>
          <a:latin typeface="+mn-lt"/>
          <a:ea typeface="+mn-ea"/>
          <a:cs typeface="+mn-cs"/>
        </a:defRPr>
      </a:lvl5pPr>
      <a:lvl6pPr marL="2514097" indent="-228553"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3"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4" indent="-228553"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3" indent="-228553"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218" rtl="0" eaLnBrk="1" latinLnBrk="0" hangingPunct="1">
        <a:defRPr sz="1200" kern="1200">
          <a:solidFill>
            <a:schemeClr val="tx1"/>
          </a:solidFill>
          <a:latin typeface="+mn-lt"/>
          <a:ea typeface="+mn-ea"/>
          <a:cs typeface="+mn-cs"/>
        </a:defRPr>
      </a:lvl1pPr>
      <a:lvl2pPr marL="457109"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5"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9" algn="l" defTabSz="91421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95.jpe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jpeg"/></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30.jpeg"/><Relationship Id="rId4" Type="http://schemas.openxmlformats.org/officeDocument/2006/relationships/image" Target="../media/image129.jpe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43.jpg"/></Relationships>
</file>

<file path=ppt/slides/_rels/slide6.xml.rels><?xml version="1.0" encoding="UTF-8" standalone="yes"?>
<Relationships xmlns="http://schemas.openxmlformats.org/package/2006/relationships"><Relationship Id="rId8" Type="http://schemas.openxmlformats.org/officeDocument/2006/relationships/hyperlink" Target="mailto:Christopher.anderson@phila.gov" TargetMode="External"/><Relationship Id="rId3" Type="http://schemas.openxmlformats.org/officeDocument/2006/relationships/image" Target="../media/image12.jpeg"/><Relationship Id="rId7" Type="http://schemas.openxmlformats.org/officeDocument/2006/relationships/hyperlink" Target="mailto:Jeanne.Waldowski@phila.gov"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mailto:angela.murphy@ryerson.ca" TargetMode="External"/><Relationship Id="rId5" Type="http://schemas.openxmlformats.org/officeDocument/2006/relationships/hyperlink" Target="mailto:sboudre@toronto.ca" TargetMode="External"/><Relationship Id="rId4" Type="http://schemas.openxmlformats.org/officeDocument/2006/relationships/hyperlink" Target="mailto:pcheung2@toronto.c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145.jpg"/></Relationships>
</file>

<file path=ppt/slides/_rels/slide61.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149.jpeg"/><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lum contrast="5000"/>
            <a:extLst>
              <a:ext uri="{28A0092B-C50C-407E-A947-70E740481C1C}">
                <a14:useLocalDpi xmlns:a14="http://schemas.microsoft.com/office/drawing/2010/main" val="0"/>
              </a:ext>
            </a:extLst>
          </a:blip>
          <a:stretch>
            <a:fillRect/>
          </a:stretch>
        </p:blipFill>
        <p:spPr>
          <a:xfrm>
            <a:off x="0" y="198"/>
            <a:ext cx="9145588" cy="6859191"/>
          </a:xfrm>
          <a:prstGeom prst="rect">
            <a:avLst/>
          </a:prstGeom>
        </p:spPr>
      </p:pic>
      <p:sp>
        <p:nvSpPr>
          <p:cNvPr id="7" name="Title 6"/>
          <p:cNvSpPr>
            <a:spLocks noGrp="1"/>
          </p:cNvSpPr>
          <p:nvPr>
            <p:ph type="title"/>
          </p:nvPr>
        </p:nvSpPr>
        <p:spPr>
          <a:xfrm>
            <a:off x="258996" y="2205658"/>
            <a:ext cx="5235388" cy="1224136"/>
          </a:xfrm>
        </p:spPr>
        <p:txBody>
          <a:bodyPr/>
          <a:lstStyle/>
          <a:p>
            <a:r>
              <a:rPr lang="nb-NO" sz="3200" b="1" dirty="0" smtClean="0">
                <a:solidFill>
                  <a:schemeClr val="bg1"/>
                </a:solidFill>
              </a:rPr>
              <a:t>Studietur USA og Canada</a:t>
            </a:r>
            <a:br>
              <a:rPr lang="nb-NO" sz="3200" b="1" dirty="0" smtClean="0">
                <a:solidFill>
                  <a:schemeClr val="bg1"/>
                </a:solidFill>
              </a:rPr>
            </a:br>
            <a:r>
              <a:rPr lang="nb-NO" sz="2000" b="1" dirty="0" smtClean="0">
                <a:solidFill>
                  <a:schemeClr val="bg1"/>
                </a:solidFill>
              </a:rPr>
              <a:t>Lokal overvannshåndtering</a:t>
            </a:r>
            <a:endParaRPr lang="nb-NO" sz="2000" b="1" dirty="0">
              <a:solidFill>
                <a:schemeClr val="bg1"/>
              </a:solidFill>
            </a:endParaRPr>
          </a:p>
        </p:txBody>
      </p:sp>
      <p:sp>
        <p:nvSpPr>
          <p:cNvPr id="8" name="Text Placeholder 7"/>
          <p:cNvSpPr>
            <a:spLocks noGrp="1"/>
          </p:cNvSpPr>
          <p:nvPr>
            <p:ph type="body" sz="quarter" idx="17"/>
          </p:nvPr>
        </p:nvSpPr>
        <p:spPr>
          <a:xfrm>
            <a:off x="468338" y="4005858"/>
            <a:ext cx="5031440" cy="1152382"/>
          </a:xfrm>
        </p:spPr>
        <p:txBody>
          <a:bodyPr>
            <a:normAutofit fontScale="55000" lnSpcReduction="20000"/>
          </a:bodyPr>
          <a:lstStyle/>
          <a:p>
            <a:pPr algn="ctr"/>
            <a:endParaRPr lang="nb-NO" sz="2500" dirty="0" smtClean="0">
              <a:solidFill>
                <a:schemeClr val="tx1"/>
              </a:solidFill>
            </a:endParaRPr>
          </a:p>
          <a:p>
            <a:pPr algn="ctr"/>
            <a:r>
              <a:rPr lang="nb-NO" sz="2500" b="1" dirty="0" smtClean="0">
                <a:solidFill>
                  <a:schemeClr val="bg1"/>
                </a:solidFill>
              </a:rPr>
              <a:t>Heidi Bø Øyasæter, Henriette Seyffarth, Kirstine Laukli</a:t>
            </a:r>
          </a:p>
          <a:p>
            <a:pPr algn="ctr"/>
            <a:endParaRPr lang="nb-NO" sz="2500" b="1" dirty="0" smtClean="0">
              <a:solidFill>
                <a:schemeClr val="bg1"/>
              </a:solidFill>
            </a:endParaRPr>
          </a:p>
          <a:p>
            <a:pPr algn="ctr"/>
            <a:endParaRPr lang="nb-NO" sz="1400" b="1" dirty="0">
              <a:solidFill>
                <a:schemeClr val="bg1"/>
              </a:solidFill>
            </a:endParaRPr>
          </a:p>
          <a:p>
            <a:pPr algn="ctr"/>
            <a:r>
              <a:rPr lang="nb-NO" sz="2600" b="1" dirty="0" smtClean="0">
                <a:solidFill>
                  <a:schemeClr val="bg1"/>
                </a:solidFill>
              </a:rPr>
              <a:t>Statens vegvesen region sør 2017</a:t>
            </a:r>
            <a:endParaRPr lang="nb-NO" sz="2600" b="1" dirty="0">
              <a:solidFill>
                <a:schemeClr val="bg1"/>
              </a:solidFill>
            </a:endParaRP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Tree>
    <p:extLst>
      <p:ext uri="{BB962C8B-B14F-4D97-AF65-F5344CB8AC3E}">
        <p14:creationId xmlns:p14="http://schemas.microsoft.com/office/powerpoint/2010/main" val="4026177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lnSpc>
                <a:spcPct val="150000"/>
              </a:lnSpc>
            </a:pPr>
            <a:r>
              <a:rPr lang="nb-NO" sz="1800" b="1" dirty="0" err="1" smtClean="0"/>
              <a:t>Kemble</a:t>
            </a:r>
            <a:r>
              <a:rPr lang="nb-NO" sz="1800" b="1" dirty="0" smtClean="0"/>
              <a:t> Park</a:t>
            </a:r>
            <a:endParaRPr lang="nb-NO" sz="1800" b="1" dirty="0"/>
          </a:p>
        </p:txBody>
      </p:sp>
      <p:sp>
        <p:nvSpPr>
          <p:cNvPr id="6" name="Rektangel 5"/>
          <p:cNvSpPr/>
          <p:nvPr/>
        </p:nvSpPr>
        <p:spPr>
          <a:xfrm>
            <a:off x="215198" y="1629594"/>
            <a:ext cx="3781532" cy="4447371"/>
          </a:xfrm>
          <a:prstGeom prst="rect">
            <a:avLst/>
          </a:prstGeom>
        </p:spPr>
        <p:txBody>
          <a:bodyPr wrap="square">
            <a:spAutoFit/>
          </a:bodyPr>
          <a:lstStyle/>
          <a:p>
            <a:pPr>
              <a:spcAft>
                <a:spcPts val="600"/>
              </a:spcAft>
            </a:pPr>
            <a:r>
              <a:rPr lang="nb-NO" sz="1200" dirty="0" err="1" smtClean="0"/>
              <a:t>Kemble</a:t>
            </a:r>
            <a:r>
              <a:rPr lang="nb-NO" sz="1200" dirty="0" smtClean="0"/>
              <a:t> Park er et stort parkområde som tidligere stort sett bestod av trær og plen. For å øke kapasiteten til å ta imot overvann fra områdene rundt, er det etablert randsoner med </a:t>
            </a:r>
            <a:r>
              <a:rPr lang="nb-NO" sz="1200" dirty="0" err="1" smtClean="0"/>
              <a:t>regnbed</a:t>
            </a:r>
            <a:r>
              <a:rPr lang="nb-NO" sz="1200" dirty="0" smtClean="0"/>
              <a:t>. Disse tar imot regnvann og </a:t>
            </a:r>
            <a:r>
              <a:rPr lang="nb-NO" sz="1200" dirty="0" err="1" smtClean="0"/>
              <a:t>vegvann</a:t>
            </a:r>
            <a:r>
              <a:rPr lang="nb-NO" sz="1200" dirty="0" smtClean="0"/>
              <a:t> fra omkringliggende arealer. </a:t>
            </a:r>
          </a:p>
          <a:p>
            <a:pPr>
              <a:spcAft>
                <a:spcPts val="600"/>
              </a:spcAft>
            </a:pPr>
            <a:endParaRPr lang="nb-NO" sz="1200" dirty="0"/>
          </a:p>
          <a:p>
            <a:pPr>
              <a:spcAft>
                <a:spcPts val="600"/>
              </a:spcAft>
            </a:pPr>
            <a:r>
              <a:rPr lang="nb-NO" sz="1200" dirty="0" smtClean="0"/>
              <a:t>Regnbedene i </a:t>
            </a:r>
            <a:r>
              <a:rPr lang="nb-NO" sz="1200" dirty="0" err="1" smtClean="0"/>
              <a:t>Kemple</a:t>
            </a:r>
            <a:r>
              <a:rPr lang="nb-NO" sz="1200" dirty="0" smtClean="0"/>
              <a:t> Park er de største som er bygget i Philadelphia til nå. De er tilsådd med stedegne arter i bunnen, for det meste gress. Langs kantene er det plantet stauder, prydbusker og enkelte trær. Grunnen til at de har gjort det på denne måten er at de tilsådde, </a:t>
            </a:r>
            <a:r>
              <a:rPr lang="nb-NO" sz="1200" dirty="0" err="1" smtClean="0"/>
              <a:t>naturlike</a:t>
            </a:r>
            <a:r>
              <a:rPr lang="nb-NO" sz="1200" dirty="0" smtClean="0"/>
              <a:t> områdene krever mindre vedlikehold, men siden folk flest i Philadelphia ikke synes dette er pent, har de valgt å plante prydplanter langs kantene. </a:t>
            </a:r>
          </a:p>
          <a:p>
            <a:pPr>
              <a:spcAft>
                <a:spcPts val="600"/>
              </a:spcAft>
            </a:pPr>
            <a:endParaRPr lang="nb-NO" sz="1200" dirty="0" smtClean="0"/>
          </a:p>
          <a:p>
            <a:pPr>
              <a:spcAft>
                <a:spcPts val="600"/>
              </a:spcAft>
            </a:pPr>
            <a:r>
              <a:rPr lang="nb-NO" sz="1200" dirty="0" smtClean="0"/>
              <a:t>Steindekket ved innløpet senker vannets hastighet og forhindrer erosjon.</a:t>
            </a:r>
          </a:p>
          <a:p>
            <a:pPr>
              <a:spcAft>
                <a:spcPts val="600"/>
              </a:spcAft>
            </a:pPr>
            <a:endParaRPr lang="nb-NO" dirty="0" smtClean="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08298" y="6166098"/>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lassholder for bilde 4"/>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4908" b="4908"/>
          <a:stretch>
            <a:fillRect/>
          </a:stretch>
        </p:blipFill>
        <p:spPr>
          <a:xfrm>
            <a:off x="4213284" y="261442"/>
            <a:ext cx="4662702" cy="6308046"/>
          </a:xfrm>
        </p:spPr>
      </p:pic>
    </p:spTree>
    <p:extLst>
      <p:ext uri="{BB962C8B-B14F-4D97-AF65-F5344CB8AC3E}">
        <p14:creationId xmlns:p14="http://schemas.microsoft.com/office/powerpoint/2010/main" val="2655650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239096" y="6220454"/>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3">
            <a:extLst>
              <a:ext uri="{28A0092B-C50C-407E-A947-70E740481C1C}">
                <a14:useLocalDpi xmlns:a14="http://schemas.microsoft.com/office/drawing/2010/main" val="0"/>
              </a:ext>
            </a:extLst>
          </a:blip>
          <a:srcRect l="19015" t="7762" r="23363"/>
          <a:stretch/>
        </p:blipFill>
        <p:spPr>
          <a:xfrm>
            <a:off x="239097" y="244993"/>
            <a:ext cx="5269802" cy="5975461"/>
          </a:xfrm>
          <a:prstGeom prst="rect">
            <a:avLst/>
          </a:prstGeom>
          <a:ln>
            <a:solidFill>
              <a:schemeClr val="tx1"/>
            </a:solidFill>
          </a:ln>
        </p:spPr>
      </p:pic>
      <p:sp>
        <p:nvSpPr>
          <p:cNvPr id="13" name="TekstSylinder 12"/>
          <p:cNvSpPr txBox="1"/>
          <p:nvPr/>
        </p:nvSpPr>
        <p:spPr>
          <a:xfrm>
            <a:off x="144650" y="6238106"/>
            <a:ext cx="5364249" cy="230832"/>
          </a:xfrm>
          <a:prstGeom prst="rect">
            <a:avLst/>
          </a:prstGeom>
          <a:noFill/>
        </p:spPr>
        <p:txBody>
          <a:bodyPr wrap="square" rtlCol="0">
            <a:spAutoFit/>
          </a:bodyPr>
          <a:lstStyle/>
          <a:p>
            <a:r>
              <a:rPr lang="nb-NO" sz="900" dirty="0" err="1" smtClean="0"/>
              <a:t>Planteplan</a:t>
            </a:r>
            <a:r>
              <a:rPr lang="nb-NO" sz="900" dirty="0" smtClean="0"/>
              <a:t> for et av regnbedene i </a:t>
            </a:r>
            <a:r>
              <a:rPr lang="nb-NO" sz="900" dirty="0" err="1" smtClean="0"/>
              <a:t>Kemble</a:t>
            </a:r>
            <a:r>
              <a:rPr lang="nb-NO" sz="900" dirty="0" smtClean="0"/>
              <a:t> Park. I bunnen er det tilsådd med stedegent gress.</a:t>
            </a:r>
            <a:endParaRPr lang="nb-NO" sz="900" dirty="0"/>
          </a:p>
        </p:txBody>
      </p:sp>
      <p:pic>
        <p:nvPicPr>
          <p:cNvPr id="15" name="Bilde 14"/>
          <p:cNvPicPr>
            <a:picLocks noChangeAspect="1"/>
          </p:cNvPicPr>
          <p:nvPr/>
        </p:nvPicPr>
        <p:blipFill rotWithShape="1">
          <a:blip r:embed="rId4" cstate="print">
            <a:extLst>
              <a:ext uri="{28A0092B-C50C-407E-A947-70E740481C1C}">
                <a14:useLocalDpi xmlns:a14="http://schemas.microsoft.com/office/drawing/2010/main" val="0"/>
              </a:ext>
            </a:extLst>
          </a:blip>
          <a:srcRect t="3105" b="4451"/>
          <a:stretch/>
        </p:blipFill>
        <p:spPr>
          <a:xfrm>
            <a:off x="5658085" y="225219"/>
            <a:ext cx="3307909" cy="2036000"/>
          </a:xfrm>
          <a:prstGeom prst="rect">
            <a:avLst/>
          </a:prstGeom>
        </p:spPr>
      </p:pic>
      <p:pic>
        <p:nvPicPr>
          <p:cNvPr id="17" name="Bilde 16"/>
          <p:cNvPicPr>
            <a:picLocks noChangeAspect="1"/>
          </p:cNvPicPr>
          <p:nvPr/>
        </p:nvPicPr>
        <p:blipFill rotWithShape="1">
          <a:blip r:embed="rId5" cstate="print">
            <a:extLst>
              <a:ext uri="{28A0092B-C50C-407E-A947-70E740481C1C}">
                <a14:useLocalDpi xmlns:a14="http://schemas.microsoft.com/office/drawing/2010/main" val="0"/>
              </a:ext>
            </a:extLst>
          </a:blip>
          <a:srcRect b="13293"/>
          <a:stretch/>
        </p:blipFill>
        <p:spPr>
          <a:xfrm>
            <a:off x="5658085" y="2349674"/>
            <a:ext cx="3307909" cy="1944216"/>
          </a:xfrm>
          <a:prstGeom prst="rect">
            <a:avLst/>
          </a:prstGeom>
        </p:spPr>
      </p:pic>
      <p:pic>
        <p:nvPicPr>
          <p:cNvPr id="2" name="Bilde 1"/>
          <p:cNvPicPr>
            <a:picLocks noChangeAspect="1"/>
          </p:cNvPicPr>
          <p:nvPr/>
        </p:nvPicPr>
        <p:blipFill rotWithShape="1">
          <a:blip r:embed="rId6" cstate="print">
            <a:extLst>
              <a:ext uri="{28A0092B-C50C-407E-A947-70E740481C1C}">
                <a14:useLocalDpi xmlns:a14="http://schemas.microsoft.com/office/drawing/2010/main" val="0"/>
              </a:ext>
            </a:extLst>
          </a:blip>
          <a:srcRect t="4039" b="3199"/>
          <a:stretch/>
        </p:blipFill>
        <p:spPr>
          <a:xfrm>
            <a:off x="5663209" y="4382345"/>
            <a:ext cx="3302785" cy="2039816"/>
          </a:xfrm>
          <a:prstGeom prst="rect">
            <a:avLst/>
          </a:prstGeom>
        </p:spPr>
      </p:pic>
    </p:spTree>
    <p:extLst>
      <p:ext uri="{BB962C8B-B14F-4D97-AF65-F5344CB8AC3E}">
        <p14:creationId xmlns:p14="http://schemas.microsoft.com/office/powerpoint/2010/main" val="2924257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lassholder for bilde 4"/>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22279" t="9774" r="22279" b="12030"/>
          <a:stretch/>
        </p:blipFill>
        <p:spPr>
          <a:xfrm>
            <a:off x="5586438" y="261442"/>
            <a:ext cx="3343313" cy="1872208"/>
          </a:xfrm>
        </p:spPr>
      </p:pic>
      <p:sp>
        <p:nvSpPr>
          <p:cNvPr id="11" name="Rektangel 10"/>
          <p:cNvSpPr/>
          <p:nvPr/>
        </p:nvSpPr>
        <p:spPr>
          <a:xfrm>
            <a:off x="239096" y="6220454"/>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rotWithShape="1">
          <a:blip r:embed="rId4" cstate="print">
            <a:extLst>
              <a:ext uri="{28A0092B-C50C-407E-A947-70E740481C1C}">
                <a14:useLocalDpi xmlns:a14="http://schemas.microsoft.com/office/drawing/2010/main" val="0"/>
              </a:ext>
            </a:extLst>
          </a:blip>
          <a:srcRect t="3816" b="12794"/>
          <a:stretch/>
        </p:blipFill>
        <p:spPr>
          <a:xfrm>
            <a:off x="5590915" y="4509914"/>
            <a:ext cx="3338835" cy="2088232"/>
          </a:xfrm>
          <a:prstGeom prst="rect">
            <a:avLst/>
          </a:prstGeom>
        </p:spPr>
      </p:pic>
      <p:pic>
        <p:nvPicPr>
          <p:cNvPr id="2" name="Bild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996" y="255610"/>
            <a:ext cx="5200059" cy="3462216"/>
          </a:xfrm>
          <a:prstGeom prst="rect">
            <a:avLst/>
          </a:prstGeom>
        </p:spPr>
      </p:pic>
      <p:pic>
        <p:nvPicPr>
          <p:cNvPr id="5" name="Bil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1145" y="2205658"/>
            <a:ext cx="3348605" cy="2229511"/>
          </a:xfrm>
          <a:prstGeom prst="rect">
            <a:avLst/>
          </a:prstGeom>
        </p:spPr>
      </p:pic>
      <p:sp>
        <p:nvSpPr>
          <p:cNvPr id="13" name="TekstSylinder 12"/>
          <p:cNvSpPr txBox="1"/>
          <p:nvPr/>
        </p:nvSpPr>
        <p:spPr>
          <a:xfrm>
            <a:off x="180306" y="3717826"/>
            <a:ext cx="4544485" cy="230832"/>
          </a:xfrm>
          <a:prstGeom prst="rect">
            <a:avLst/>
          </a:prstGeom>
          <a:noFill/>
        </p:spPr>
        <p:txBody>
          <a:bodyPr wrap="square" rtlCol="0">
            <a:spAutoFit/>
          </a:bodyPr>
          <a:lstStyle/>
          <a:p>
            <a:r>
              <a:rPr lang="nb-NO" sz="900" dirty="0" smtClean="0"/>
              <a:t>Under denne plenen er det anlagt store </a:t>
            </a:r>
            <a:r>
              <a:rPr lang="nb-NO" sz="900" dirty="0" err="1" smtClean="0"/>
              <a:t>fordrøyningsmagasin</a:t>
            </a:r>
            <a:r>
              <a:rPr lang="nb-NO" sz="900" dirty="0" smtClean="0"/>
              <a:t>.</a:t>
            </a:r>
            <a:endParaRPr lang="nb-NO" sz="900" dirty="0"/>
          </a:p>
        </p:txBody>
      </p:sp>
      <p:sp>
        <p:nvSpPr>
          <p:cNvPr id="14" name="TekstSylinder 13"/>
          <p:cNvSpPr txBox="1"/>
          <p:nvPr/>
        </p:nvSpPr>
        <p:spPr>
          <a:xfrm>
            <a:off x="2052514" y="6287816"/>
            <a:ext cx="3528631" cy="369332"/>
          </a:xfrm>
          <a:prstGeom prst="rect">
            <a:avLst/>
          </a:prstGeom>
          <a:noFill/>
        </p:spPr>
        <p:txBody>
          <a:bodyPr wrap="square" rtlCol="0">
            <a:spAutoFit/>
          </a:bodyPr>
          <a:lstStyle/>
          <a:p>
            <a:r>
              <a:rPr lang="nb-NO" sz="900" dirty="0" smtClean="0"/>
              <a:t>Staudebruk i anlegget over og til venstre. Bildene til høyre viser eksempler på </a:t>
            </a:r>
            <a:r>
              <a:rPr lang="nb-NO" sz="900" dirty="0"/>
              <a:t>sluk. </a:t>
            </a:r>
            <a:r>
              <a:rPr lang="nb-NO" sz="900" dirty="0" smtClean="0"/>
              <a:t>Ristene </a:t>
            </a:r>
            <a:r>
              <a:rPr lang="nb-NO" sz="900" dirty="0"/>
              <a:t>må rengjøres </a:t>
            </a:r>
            <a:r>
              <a:rPr lang="nb-NO" sz="900" dirty="0" smtClean="0"/>
              <a:t>hyppig. </a:t>
            </a:r>
            <a:endParaRPr lang="nb-NO" sz="900" dirty="0"/>
          </a:p>
        </p:txBody>
      </p:sp>
      <p:pic>
        <p:nvPicPr>
          <p:cNvPr id="6" name="Bilde 5"/>
          <p:cNvPicPr>
            <a:picLocks noChangeAspect="1"/>
          </p:cNvPicPr>
          <p:nvPr/>
        </p:nvPicPr>
        <p:blipFill rotWithShape="1">
          <a:blip r:embed="rId7" cstate="print">
            <a:extLst>
              <a:ext uri="{28A0092B-C50C-407E-A947-70E740481C1C}">
                <a14:useLocalDpi xmlns:a14="http://schemas.microsoft.com/office/drawing/2010/main" val="0"/>
              </a:ext>
            </a:extLst>
          </a:blip>
          <a:srcRect b="5580"/>
          <a:stretch/>
        </p:blipFill>
        <p:spPr>
          <a:xfrm>
            <a:off x="252314" y="4071257"/>
            <a:ext cx="1763375" cy="2500706"/>
          </a:xfrm>
          <a:prstGeom prst="rect">
            <a:avLst/>
          </a:prstGeom>
        </p:spPr>
      </p:pic>
      <p:pic>
        <p:nvPicPr>
          <p:cNvPr id="10" name="Bild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9617" y="4077866"/>
            <a:ext cx="3274968" cy="2180484"/>
          </a:xfrm>
          <a:prstGeom prst="rect">
            <a:avLst/>
          </a:prstGeom>
        </p:spPr>
      </p:pic>
    </p:spTree>
    <p:extLst>
      <p:ext uri="{BB962C8B-B14F-4D97-AF65-F5344CB8AC3E}">
        <p14:creationId xmlns:p14="http://schemas.microsoft.com/office/powerpoint/2010/main" val="4064560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3816516" cy="576064"/>
          </a:xfrm>
        </p:spPr>
        <p:txBody>
          <a:bodyPr/>
          <a:lstStyle/>
          <a:p>
            <a:pPr>
              <a:lnSpc>
                <a:spcPct val="150000"/>
              </a:lnSpc>
            </a:pPr>
            <a:r>
              <a:rPr lang="nb-NO" sz="1800" b="1" dirty="0" smtClean="0"/>
              <a:t>Queen Lane</a:t>
            </a:r>
            <a:endParaRPr lang="nb-NO" sz="1800" b="1" dirty="0"/>
          </a:p>
        </p:txBody>
      </p:sp>
      <p:sp>
        <p:nvSpPr>
          <p:cNvPr id="6" name="Rektangel 5"/>
          <p:cNvSpPr/>
          <p:nvPr/>
        </p:nvSpPr>
        <p:spPr>
          <a:xfrm>
            <a:off x="258996" y="2061642"/>
            <a:ext cx="3737734" cy="3046988"/>
          </a:xfrm>
          <a:prstGeom prst="rect">
            <a:avLst/>
          </a:prstGeom>
        </p:spPr>
        <p:txBody>
          <a:bodyPr wrap="square">
            <a:spAutoFit/>
          </a:bodyPr>
          <a:lstStyle/>
          <a:p>
            <a:pPr>
              <a:spcAft>
                <a:spcPts val="600"/>
              </a:spcAft>
            </a:pPr>
            <a:r>
              <a:rPr lang="nb-NO" sz="1200" dirty="0" smtClean="0"/>
              <a:t>Queen Lane er et av de tidlige LOD-prosjektene i Philadelphia. Her er det laget </a:t>
            </a:r>
            <a:r>
              <a:rPr lang="nb-NO" sz="1200" dirty="0" err="1" smtClean="0"/>
              <a:t>regnbed</a:t>
            </a:r>
            <a:r>
              <a:rPr lang="nb-NO" sz="1200" dirty="0" smtClean="0"/>
              <a:t> (</a:t>
            </a:r>
            <a:r>
              <a:rPr lang="nb-NO" sz="1200" dirty="0" err="1" smtClean="0"/>
              <a:t>bump-outs</a:t>
            </a:r>
            <a:r>
              <a:rPr lang="nb-NO" sz="1200" dirty="0" smtClean="0"/>
              <a:t>) i gata med trær, busker og stauder/gress. Overvann fra vegen blir ledet inn i regnbedene via åpninger i kantsteinen. De har også benyttet permeable dekker i gangsonen på innsiden. </a:t>
            </a:r>
          </a:p>
          <a:p>
            <a:pPr>
              <a:spcAft>
                <a:spcPts val="600"/>
              </a:spcAft>
            </a:pPr>
            <a:r>
              <a:rPr lang="nb-NO" sz="1200" dirty="0" smtClean="0"/>
              <a:t>Oppå kantsteinen er det montert fester til pullerter for å synliggjøre kanten om vinteren, slik at ikke brøytemaskinen ødelegger kanten. Festene til pullerten sees på bildet til høyre. Anleggelse av regnbedene har gått på bekostning av noe gateparkering, men tilfører samtidig gata en opplevelsesverdi ved at den blir grønnere.</a:t>
            </a:r>
          </a:p>
          <a:p>
            <a:pPr>
              <a:spcAft>
                <a:spcPts val="600"/>
              </a:spcAft>
            </a:pPr>
            <a:endParaRPr lang="nb-NO" sz="1400" dirty="0" smtClean="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08298" y="6166098"/>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lassholder for bilde 4"/>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718" r="718"/>
          <a:stretch>
            <a:fillRect/>
          </a:stretch>
        </p:blipFill>
        <p:spPr>
          <a:xfrm>
            <a:off x="4212754" y="261442"/>
            <a:ext cx="4687294" cy="6341316"/>
          </a:xfrm>
        </p:spPr>
      </p:pic>
      <p:sp>
        <p:nvSpPr>
          <p:cNvPr id="9" name="TekstSylinder 8"/>
          <p:cNvSpPr txBox="1"/>
          <p:nvPr/>
        </p:nvSpPr>
        <p:spPr>
          <a:xfrm>
            <a:off x="331004" y="6234331"/>
            <a:ext cx="3881750" cy="507831"/>
          </a:xfrm>
          <a:prstGeom prst="rect">
            <a:avLst/>
          </a:prstGeom>
          <a:noFill/>
        </p:spPr>
        <p:txBody>
          <a:bodyPr wrap="square" rtlCol="0">
            <a:spAutoFit/>
          </a:bodyPr>
          <a:lstStyle/>
          <a:p>
            <a:r>
              <a:rPr lang="nb-NO" sz="900" dirty="0" err="1" smtClean="0"/>
              <a:t>Bumpouts</a:t>
            </a:r>
            <a:r>
              <a:rPr lang="nb-NO" sz="900" dirty="0" smtClean="0"/>
              <a:t> i Queen Lane. </a:t>
            </a:r>
          </a:p>
          <a:p>
            <a:r>
              <a:rPr lang="nb-NO" sz="900" dirty="0" smtClean="0"/>
              <a:t>Legg merke til løsning av kantstein og åpning for vann fra gata.</a:t>
            </a:r>
          </a:p>
          <a:p>
            <a:endParaRPr lang="nb-NO" sz="900" dirty="0" smtClean="0"/>
          </a:p>
        </p:txBody>
      </p:sp>
    </p:spTree>
    <p:extLst>
      <p:ext uri="{BB962C8B-B14F-4D97-AF65-F5344CB8AC3E}">
        <p14:creationId xmlns:p14="http://schemas.microsoft.com/office/powerpoint/2010/main" val="1292319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rotWithShape="1">
          <a:blip r:embed="rId3" cstate="print">
            <a:extLst>
              <a:ext uri="{28A0092B-C50C-407E-A947-70E740481C1C}">
                <a14:useLocalDpi xmlns:a14="http://schemas.microsoft.com/office/drawing/2010/main" val="0"/>
              </a:ext>
            </a:extLst>
          </a:blip>
          <a:srcRect r="3391"/>
          <a:stretch/>
        </p:blipFill>
        <p:spPr>
          <a:xfrm>
            <a:off x="324323" y="256456"/>
            <a:ext cx="2828584" cy="4397474"/>
          </a:xfrm>
          <a:prstGeom prst="rect">
            <a:avLst/>
          </a:prstGeom>
        </p:spPr>
      </p:pic>
      <p:sp>
        <p:nvSpPr>
          <p:cNvPr id="11" name="Rektangel 10"/>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p:cNvSpPr txBox="1"/>
          <p:nvPr/>
        </p:nvSpPr>
        <p:spPr>
          <a:xfrm>
            <a:off x="252314" y="4797946"/>
            <a:ext cx="2900593" cy="1061829"/>
          </a:xfrm>
          <a:prstGeom prst="rect">
            <a:avLst/>
          </a:prstGeom>
          <a:noFill/>
        </p:spPr>
        <p:txBody>
          <a:bodyPr wrap="square" rtlCol="0">
            <a:spAutoFit/>
          </a:bodyPr>
          <a:lstStyle/>
          <a:p>
            <a:r>
              <a:rPr lang="nb-NO" sz="900" dirty="0" smtClean="0"/>
              <a:t>Vannet renner inn i regnbedet både fra gata og fra fortauet. Hastigheten på vannet fra fortau blir satt noe ned ved bruk av permeabelt dekke nærmest kantstein. Fra gata kommer vannet direkte via åpninger i kantsteinen. Kulestein er lagt ved innløpet for å forhindre at vannet graver og eroderer jorda i plantefeltet.</a:t>
            </a:r>
            <a:endParaRPr lang="nb-NO" sz="900" dirty="0"/>
          </a:p>
        </p:txBody>
      </p:sp>
      <p:pic>
        <p:nvPicPr>
          <p:cNvPr id="12" name="Bilde 11"/>
          <p:cNvPicPr>
            <a:picLocks noChangeAspect="1"/>
          </p:cNvPicPr>
          <p:nvPr/>
        </p:nvPicPr>
        <p:blipFill rotWithShape="1">
          <a:blip r:embed="rId4" cstate="print">
            <a:extLst>
              <a:ext uri="{28A0092B-C50C-407E-A947-70E740481C1C}">
                <a14:useLocalDpi xmlns:a14="http://schemas.microsoft.com/office/drawing/2010/main" val="0"/>
              </a:ext>
            </a:extLst>
          </a:blip>
          <a:srcRect r="3290"/>
          <a:stretch/>
        </p:blipFill>
        <p:spPr>
          <a:xfrm>
            <a:off x="3276650" y="256456"/>
            <a:ext cx="2831517" cy="4397474"/>
          </a:xfrm>
          <a:prstGeom prst="rect">
            <a:avLst/>
          </a:prstGeom>
        </p:spPr>
      </p:pic>
      <p:pic>
        <p:nvPicPr>
          <p:cNvPr id="13" name="Bilde 12"/>
          <p:cNvPicPr>
            <a:picLocks noChangeAspect="1"/>
          </p:cNvPicPr>
          <p:nvPr/>
        </p:nvPicPr>
        <p:blipFill rotWithShape="1">
          <a:blip r:embed="rId5" cstate="print">
            <a:extLst>
              <a:ext uri="{28A0092B-C50C-407E-A947-70E740481C1C}">
                <a14:useLocalDpi xmlns:a14="http://schemas.microsoft.com/office/drawing/2010/main" val="0"/>
              </a:ext>
            </a:extLst>
          </a:blip>
          <a:srcRect r="14021"/>
          <a:stretch/>
        </p:blipFill>
        <p:spPr>
          <a:xfrm>
            <a:off x="6231910" y="256457"/>
            <a:ext cx="2517348" cy="4397474"/>
          </a:xfrm>
          <a:prstGeom prst="rect">
            <a:avLst/>
          </a:prstGeom>
        </p:spPr>
      </p:pic>
      <p:pic>
        <p:nvPicPr>
          <p:cNvPr id="15" name="Bild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1910" y="4730217"/>
            <a:ext cx="2527458" cy="1895594"/>
          </a:xfrm>
          <a:prstGeom prst="rect">
            <a:avLst/>
          </a:prstGeom>
        </p:spPr>
      </p:pic>
      <p:sp>
        <p:nvSpPr>
          <p:cNvPr id="16" name="TekstSylinder 15"/>
          <p:cNvSpPr txBox="1"/>
          <p:nvPr/>
        </p:nvSpPr>
        <p:spPr>
          <a:xfrm>
            <a:off x="4500786" y="6238106"/>
            <a:ext cx="1768687" cy="507831"/>
          </a:xfrm>
          <a:prstGeom prst="rect">
            <a:avLst/>
          </a:prstGeom>
          <a:noFill/>
        </p:spPr>
        <p:txBody>
          <a:bodyPr wrap="square" rtlCol="0">
            <a:spAutoFit/>
          </a:bodyPr>
          <a:lstStyle/>
          <a:p>
            <a:r>
              <a:rPr lang="nb-NO" sz="900" dirty="0" smtClean="0"/>
              <a:t>Til høyre sees overløp for vann i regnbedet. </a:t>
            </a:r>
          </a:p>
          <a:p>
            <a:endParaRPr lang="nb-NO" sz="900" dirty="0"/>
          </a:p>
        </p:txBody>
      </p:sp>
    </p:spTree>
    <p:extLst>
      <p:ext uri="{BB962C8B-B14F-4D97-AF65-F5344CB8AC3E}">
        <p14:creationId xmlns:p14="http://schemas.microsoft.com/office/powerpoint/2010/main" val="2449443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lnSpc>
                <a:spcPct val="150000"/>
              </a:lnSpc>
            </a:pPr>
            <a:r>
              <a:rPr lang="nb-NO" sz="1800" b="1" dirty="0" err="1" smtClean="0"/>
              <a:t>Saylor</a:t>
            </a:r>
            <a:r>
              <a:rPr lang="nb-NO" sz="1800" b="1" dirty="0" smtClean="0"/>
              <a:t> Grove Wetland</a:t>
            </a:r>
            <a:endParaRPr lang="nb-NO" sz="1800" b="1" dirty="0"/>
          </a:p>
        </p:txBody>
      </p:sp>
      <p:sp>
        <p:nvSpPr>
          <p:cNvPr id="6" name="Rektangel 5"/>
          <p:cNvSpPr/>
          <p:nvPr/>
        </p:nvSpPr>
        <p:spPr>
          <a:xfrm>
            <a:off x="208976" y="1845618"/>
            <a:ext cx="4292603" cy="2185214"/>
          </a:xfrm>
          <a:prstGeom prst="rect">
            <a:avLst/>
          </a:prstGeom>
        </p:spPr>
        <p:txBody>
          <a:bodyPr wrap="square">
            <a:spAutoFit/>
          </a:bodyPr>
          <a:lstStyle/>
          <a:p>
            <a:pPr>
              <a:spcAft>
                <a:spcPts val="600"/>
              </a:spcAft>
            </a:pPr>
            <a:r>
              <a:rPr lang="nb-NO" sz="1200" dirty="0" err="1" smtClean="0"/>
              <a:t>Saylor</a:t>
            </a:r>
            <a:r>
              <a:rPr lang="nb-NO" sz="1200" dirty="0" smtClean="0"/>
              <a:t> Grove er et sedimentasjons- og rensebasseng midt i et urbant område. Det tar imot mye overvann fra omkringliggende gater, anslagsvis 280 millioner liter i året. Vegetasjonen filtrerer og fjerner forurensning og partikler før det renner ut i elva nedenfor, </a:t>
            </a:r>
            <a:r>
              <a:rPr lang="nb-NO" sz="1200" dirty="0" err="1" smtClean="0"/>
              <a:t>Schuylkill</a:t>
            </a:r>
            <a:r>
              <a:rPr lang="nb-NO" sz="1200" dirty="0" smtClean="0"/>
              <a:t> River. Dette er drikkevannskilden til Philadelphia. Vegetasjonen senker dessuten hastigheten på vannet.</a:t>
            </a:r>
          </a:p>
          <a:p>
            <a:pPr>
              <a:spcAft>
                <a:spcPts val="600"/>
              </a:spcAft>
            </a:pPr>
            <a:r>
              <a:rPr lang="nb-NO" sz="1200" dirty="0" smtClean="0"/>
              <a:t>Området er samtidig et populært rekreasjonsområde, med mye fugle- og planteliv og fine sitteplasser.</a:t>
            </a:r>
          </a:p>
          <a:p>
            <a:pPr>
              <a:spcAft>
                <a:spcPts val="600"/>
              </a:spcAft>
            </a:pPr>
            <a:endParaRPr lang="nb-NO" dirty="0" smtClean="0"/>
          </a:p>
        </p:txBody>
      </p:sp>
      <p:sp>
        <p:nvSpPr>
          <p:cNvPr id="8" name="Rektangel 7"/>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lassholder for bilde 4"/>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22279" r="22279"/>
          <a:stretch>
            <a:fillRect/>
          </a:stretch>
        </p:blipFill>
        <p:spPr>
          <a:xfrm>
            <a:off x="4573588" y="470099"/>
            <a:ext cx="4319686" cy="5843989"/>
          </a:xfrm>
        </p:spPr>
      </p:pic>
      <p:pic>
        <p:nvPicPr>
          <p:cNvPr id="7" name="Bilde 6"/>
          <p:cNvPicPr>
            <a:picLocks noChangeAspect="1"/>
          </p:cNvPicPr>
          <p:nvPr/>
        </p:nvPicPr>
        <p:blipFill rotWithShape="1">
          <a:blip r:embed="rId4" cstate="print">
            <a:extLst>
              <a:ext uri="{28A0092B-C50C-407E-A947-70E740481C1C}">
                <a14:useLocalDpi xmlns:a14="http://schemas.microsoft.com/office/drawing/2010/main" val="0"/>
              </a:ext>
            </a:extLst>
          </a:blip>
          <a:srcRect t="4256" b="1376"/>
          <a:stretch/>
        </p:blipFill>
        <p:spPr>
          <a:xfrm>
            <a:off x="324322" y="3875181"/>
            <a:ext cx="3881750" cy="2438908"/>
          </a:xfrm>
          <a:prstGeom prst="rect">
            <a:avLst/>
          </a:prstGeom>
        </p:spPr>
      </p:pic>
    </p:spTree>
    <p:extLst>
      <p:ext uri="{BB962C8B-B14F-4D97-AF65-F5344CB8AC3E}">
        <p14:creationId xmlns:p14="http://schemas.microsoft.com/office/powerpoint/2010/main" val="225063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bilde 7"/>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26319" t="10449" r="25748" b="18677"/>
          <a:stretch/>
        </p:blipFill>
        <p:spPr>
          <a:xfrm>
            <a:off x="7452265" y="3330428"/>
            <a:ext cx="1441008" cy="2868097"/>
          </a:xfrm>
        </p:spPr>
      </p:pic>
      <p:pic>
        <p:nvPicPr>
          <p:cNvPr id="14" name="Bilde 13"/>
          <p:cNvPicPr>
            <a:picLocks noChangeAspect="1"/>
          </p:cNvPicPr>
          <p:nvPr/>
        </p:nvPicPr>
        <p:blipFill rotWithShape="1">
          <a:blip r:embed="rId4" cstate="print">
            <a:extLst>
              <a:ext uri="{28A0092B-C50C-407E-A947-70E740481C1C}">
                <a14:useLocalDpi xmlns:a14="http://schemas.microsoft.com/office/drawing/2010/main" val="0"/>
              </a:ext>
            </a:extLst>
          </a:blip>
          <a:srcRect l="9344" r="25463"/>
          <a:stretch/>
        </p:blipFill>
        <p:spPr>
          <a:xfrm flipH="1">
            <a:off x="4356770" y="3330428"/>
            <a:ext cx="2808312" cy="2868097"/>
          </a:xfrm>
          <a:prstGeom prst="rect">
            <a:avLst/>
          </a:prstGeom>
        </p:spPr>
      </p:pic>
      <p:sp>
        <p:nvSpPr>
          <p:cNvPr id="15" name="Rektangel 14"/>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p:nvSpPr>
        <p:spPr>
          <a:xfrm>
            <a:off x="252314" y="6238106"/>
            <a:ext cx="2494807" cy="369332"/>
          </a:xfrm>
          <a:prstGeom prst="rect">
            <a:avLst/>
          </a:prstGeom>
          <a:noFill/>
        </p:spPr>
        <p:txBody>
          <a:bodyPr wrap="square" rtlCol="0">
            <a:spAutoFit/>
          </a:bodyPr>
          <a:lstStyle/>
          <a:p>
            <a:r>
              <a:rPr lang="nb-NO" sz="900" dirty="0" smtClean="0"/>
              <a:t>Detaljer fra </a:t>
            </a:r>
            <a:r>
              <a:rPr lang="nb-NO" sz="900" dirty="0" err="1"/>
              <a:t>S</a:t>
            </a:r>
            <a:r>
              <a:rPr lang="nb-NO" sz="900" dirty="0" err="1" smtClean="0"/>
              <a:t>aylor</a:t>
            </a:r>
            <a:r>
              <a:rPr lang="nb-NO" sz="900" dirty="0" smtClean="0"/>
              <a:t> Grove Wetland. </a:t>
            </a:r>
          </a:p>
          <a:p>
            <a:endParaRPr lang="nb-NO" sz="900" dirty="0"/>
          </a:p>
        </p:txBody>
      </p:sp>
      <p:pic>
        <p:nvPicPr>
          <p:cNvPr id="6" name="Bilde 5"/>
          <p:cNvPicPr>
            <a:picLocks noChangeAspect="1"/>
          </p:cNvPicPr>
          <p:nvPr/>
        </p:nvPicPr>
        <p:blipFill rotWithShape="1">
          <a:blip r:embed="rId5" cstate="print">
            <a:extLst>
              <a:ext uri="{28A0092B-C50C-407E-A947-70E740481C1C}">
                <a14:useLocalDpi xmlns:a14="http://schemas.microsoft.com/office/drawing/2010/main" val="0"/>
              </a:ext>
            </a:extLst>
          </a:blip>
          <a:srcRect b="3139"/>
          <a:stretch/>
        </p:blipFill>
        <p:spPr>
          <a:xfrm>
            <a:off x="4356770" y="288168"/>
            <a:ext cx="4536503" cy="2925602"/>
          </a:xfrm>
          <a:prstGeom prst="rect">
            <a:avLst/>
          </a:prstGeom>
        </p:spPr>
      </p:pic>
      <p:pic>
        <p:nvPicPr>
          <p:cNvPr id="8" name="Bil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094" y="284871"/>
            <a:ext cx="3937329" cy="5913654"/>
          </a:xfrm>
          <a:prstGeom prst="rect">
            <a:avLst/>
          </a:prstGeom>
        </p:spPr>
      </p:pic>
    </p:spTree>
    <p:extLst>
      <p:ext uri="{BB962C8B-B14F-4D97-AF65-F5344CB8AC3E}">
        <p14:creationId xmlns:p14="http://schemas.microsoft.com/office/powerpoint/2010/main" val="3677364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693490"/>
            <a:ext cx="4385806" cy="576064"/>
          </a:xfrm>
        </p:spPr>
        <p:txBody>
          <a:bodyPr/>
          <a:lstStyle/>
          <a:p>
            <a:pPr>
              <a:lnSpc>
                <a:spcPct val="150000"/>
              </a:lnSpc>
            </a:pPr>
            <a:r>
              <a:rPr lang="nb-NO" sz="1800" b="1" dirty="0" smtClean="0"/>
              <a:t>Liberty Lands Park</a:t>
            </a:r>
            <a:endParaRPr lang="nb-NO" sz="1800" b="1" dirty="0"/>
          </a:p>
        </p:txBody>
      </p:sp>
      <p:sp>
        <p:nvSpPr>
          <p:cNvPr id="6" name="Rektangel 5"/>
          <p:cNvSpPr/>
          <p:nvPr/>
        </p:nvSpPr>
        <p:spPr>
          <a:xfrm>
            <a:off x="257521" y="1318910"/>
            <a:ext cx="3377694" cy="2862322"/>
          </a:xfrm>
          <a:prstGeom prst="rect">
            <a:avLst/>
          </a:prstGeom>
        </p:spPr>
        <p:txBody>
          <a:bodyPr wrap="square">
            <a:spAutoFit/>
          </a:bodyPr>
          <a:lstStyle/>
          <a:p>
            <a:pPr>
              <a:spcAft>
                <a:spcPts val="600"/>
              </a:spcAft>
            </a:pPr>
            <a:r>
              <a:rPr lang="nb-NO" sz="1200" dirty="0" smtClean="0"/>
              <a:t>Liberty Lands er en liten bydelspark. Selv om den er liten er den frodig og har mye aktivitet. Her var både plass til lek, spiselige vekster og stedegne planter, samt et </a:t>
            </a:r>
            <a:r>
              <a:rPr lang="nb-NO" sz="1200" dirty="0" err="1" smtClean="0"/>
              <a:t>regnbed</a:t>
            </a:r>
            <a:r>
              <a:rPr lang="nb-NO" sz="1200" dirty="0" smtClean="0"/>
              <a:t> i den ene enden. Det var også satt av arealer til private hageparseller. I tillegg var det mye fin gatekunst på veggene mot nabofabrikken. </a:t>
            </a:r>
          </a:p>
          <a:p>
            <a:pPr>
              <a:spcAft>
                <a:spcPts val="600"/>
              </a:spcAft>
            </a:pPr>
            <a:r>
              <a:rPr lang="nb-NO" sz="1200" dirty="0" smtClean="0"/>
              <a:t>Regnbedet i det ene hjørnet av parken har en viktig funksjon ved å </a:t>
            </a:r>
            <a:r>
              <a:rPr lang="nb-NO" sz="1200" dirty="0" err="1" smtClean="0"/>
              <a:t>fordrøye</a:t>
            </a:r>
            <a:r>
              <a:rPr lang="nb-NO" sz="1200" dirty="0" smtClean="0"/>
              <a:t> og forsinke vann ved kraftig nedbør. Vannet renner først i en gresskledd forsenkning som leder vannet videre inn i regnbedet.</a:t>
            </a:r>
          </a:p>
          <a:p>
            <a:pPr>
              <a:spcAft>
                <a:spcPts val="600"/>
              </a:spcAft>
            </a:pPr>
            <a:endParaRPr lang="nb-NO" sz="1400" dirty="0" smtClean="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p:cNvPicPr>
            <a:picLocks noChangeAspect="1"/>
          </p:cNvPicPr>
          <p:nvPr/>
        </p:nvPicPr>
        <p:blipFill rotWithShape="1">
          <a:blip r:embed="rId3" cstate="print">
            <a:extLst>
              <a:ext uri="{28A0092B-C50C-407E-A947-70E740481C1C}">
                <a14:useLocalDpi xmlns:a14="http://schemas.microsoft.com/office/drawing/2010/main" val="0"/>
              </a:ext>
            </a:extLst>
          </a:blip>
          <a:srcRect r="42523"/>
          <a:stretch/>
        </p:blipFill>
        <p:spPr>
          <a:xfrm>
            <a:off x="3942727" y="207189"/>
            <a:ext cx="4952935" cy="6462966"/>
          </a:xfrm>
          <a:prstGeom prst="rect">
            <a:avLst/>
          </a:prstGeom>
        </p:spPr>
      </p:pic>
      <p:pic>
        <p:nvPicPr>
          <p:cNvPr id="13" name="Bild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04" y="4077587"/>
            <a:ext cx="1721510" cy="2585614"/>
          </a:xfrm>
          <a:prstGeom prst="rect">
            <a:avLst/>
          </a:prstGeom>
        </p:spPr>
      </p:pic>
    </p:spTree>
    <p:extLst>
      <p:ext uri="{BB962C8B-B14F-4D97-AF65-F5344CB8AC3E}">
        <p14:creationId xmlns:p14="http://schemas.microsoft.com/office/powerpoint/2010/main" val="3695230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70" y="261442"/>
            <a:ext cx="4082403" cy="3061802"/>
          </a:xfrm>
          <a:prstGeom prst="rect">
            <a:avLst/>
          </a:prstGeom>
        </p:spPr>
      </p:pic>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0436" y="261442"/>
            <a:ext cx="2038558" cy="3061802"/>
          </a:xfrm>
          <a:prstGeom prst="rect">
            <a:avLst/>
          </a:prstGeom>
        </p:spPr>
      </p:pic>
      <p:pic>
        <p:nvPicPr>
          <p:cNvPr id="13" name="Bild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652" y="84281"/>
            <a:ext cx="2156512" cy="3238963"/>
          </a:xfrm>
          <a:prstGeom prst="rect">
            <a:avLst/>
          </a:prstGeom>
        </p:spPr>
      </p:pic>
      <p:sp>
        <p:nvSpPr>
          <p:cNvPr id="18" name="Rektangel 17"/>
          <p:cNvSpPr/>
          <p:nvPr/>
        </p:nvSpPr>
        <p:spPr>
          <a:xfrm>
            <a:off x="121109" y="6337458"/>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err="1" smtClean="0"/>
              <a:t>BeBe</a:t>
            </a:r>
            <a:endParaRPr lang="nb-NO" sz="900" dirty="0"/>
          </a:p>
        </p:txBody>
      </p:sp>
      <p:pic>
        <p:nvPicPr>
          <p:cNvPr id="8" name="Bil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437" y="3692576"/>
            <a:ext cx="4070136" cy="2709907"/>
          </a:xfrm>
          <a:prstGeom prst="rect">
            <a:avLst/>
          </a:prstGeom>
        </p:spPr>
      </p:pic>
      <p:pic>
        <p:nvPicPr>
          <p:cNvPr id="9" name="Bil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7702" y="3721078"/>
            <a:ext cx="4001134" cy="2663968"/>
          </a:xfrm>
          <a:prstGeom prst="rect">
            <a:avLst/>
          </a:prstGeom>
        </p:spPr>
      </p:pic>
      <p:sp>
        <p:nvSpPr>
          <p:cNvPr id="19" name="TekstSylinder 18"/>
          <p:cNvSpPr txBox="1"/>
          <p:nvPr/>
        </p:nvSpPr>
        <p:spPr>
          <a:xfrm>
            <a:off x="263170" y="3323244"/>
            <a:ext cx="4106061" cy="230832"/>
          </a:xfrm>
          <a:prstGeom prst="rect">
            <a:avLst/>
          </a:prstGeom>
          <a:noFill/>
        </p:spPr>
        <p:txBody>
          <a:bodyPr wrap="square" rtlCol="0">
            <a:spAutoFit/>
          </a:bodyPr>
          <a:lstStyle/>
          <a:p>
            <a:r>
              <a:rPr lang="nb-NO" sz="900" dirty="0" err="1" smtClean="0"/>
              <a:t>Gabionmur</a:t>
            </a:r>
            <a:r>
              <a:rPr lang="nb-NO" sz="900" dirty="0" smtClean="0"/>
              <a:t> var brukt for å støtte opp og bremse vannet fra gata.</a:t>
            </a:r>
            <a:endParaRPr lang="nb-NO" sz="900" dirty="0"/>
          </a:p>
        </p:txBody>
      </p:sp>
      <p:sp>
        <p:nvSpPr>
          <p:cNvPr id="20" name="TekstSylinder 19"/>
          <p:cNvSpPr txBox="1"/>
          <p:nvPr/>
        </p:nvSpPr>
        <p:spPr>
          <a:xfrm>
            <a:off x="4573588" y="3323244"/>
            <a:ext cx="4219576" cy="369332"/>
          </a:xfrm>
          <a:prstGeom prst="rect">
            <a:avLst/>
          </a:prstGeom>
          <a:noFill/>
        </p:spPr>
        <p:txBody>
          <a:bodyPr wrap="square" rtlCol="0">
            <a:spAutoFit/>
          </a:bodyPr>
          <a:lstStyle/>
          <a:p>
            <a:r>
              <a:rPr lang="nb-NO" sz="900" dirty="0" smtClean="0"/>
              <a:t>Fine detaljer på belegningsstein og i kunstmotivene gir assosiasjoner til områdets tidligere industrihistorie.</a:t>
            </a:r>
            <a:endParaRPr lang="nb-NO" sz="900" dirty="0"/>
          </a:p>
        </p:txBody>
      </p:sp>
      <p:sp>
        <p:nvSpPr>
          <p:cNvPr id="23" name="TekstSylinder 22"/>
          <p:cNvSpPr txBox="1"/>
          <p:nvPr/>
        </p:nvSpPr>
        <p:spPr>
          <a:xfrm>
            <a:off x="270584" y="6433992"/>
            <a:ext cx="3870162" cy="230832"/>
          </a:xfrm>
          <a:prstGeom prst="rect">
            <a:avLst/>
          </a:prstGeom>
          <a:noFill/>
        </p:spPr>
        <p:txBody>
          <a:bodyPr wrap="square" rtlCol="0">
            <a:spAutoFit/>
          </a:bodyPr>
          <a:lstStyle/>
          <a:p>
            <a:r>
              <a:rPr lang="nb-NO" sz="900" dirty="0" smtClean="0"/>
              <a:t>Beplantning myket opp de ytre partiene og rammet inn parken.</a:t>
            </a:r>
            <a:endParaRPr lang="nb-NO" sz="900" dirty="0"/>
          </a:p>
        </p:txBody>
      </p:sp>
      <p:sp>
        <p:nvSpPr>
          <p:cNvPr id="24" name="TekstSylinder 23"/>
          <p:cNvSpPr txBox="1"/>
          <p:nvPr/>
        </p:nvSpPr>
        <p:spPr>
          <a:xfrm>
            <a:off x="4522805" y="6433992"/>
            <a:ext cx="3721293" cy="230832"/>
          </a:xfrm>
          <a:prstGeom prst="rect">
            <a:avLst/>
          </a:prstGeom>
          <a:noFill/>
        </p:spPr>
        <p:txBody>
          <a:bodyPr wrap="square" rtlCol="0">
            <a:spAutoFit/>
          </a:bodyPr>
          <a:lstStyle/>
          <a:p>
            <a:r>
              <a:rPr lang="nb-NO" sz="900" dirty="0" smtClean="0"/>
              <a:t>Naboer og beboere i området er gitt dyrkingsarealer i parken.</a:t>
            </a:r>
            <a:endParaRPr lang="nb-NO" sz="900" dirty="0"/>
          </a:p>
        </p:txBody>
      </p:sp>
    </p:spTree>
    <p:extLst>
      <p:ext uri="{BB962C8B-B14F-4D97-AF65-F5344CB8AC3E}">
        <p14:creationId xmlns:p14="http://schemas.microsoft.com/office/powerpoint/2010/main" val="283646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11" name="Rektangel 10"/>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lnSpc>
                <a:spcPct val="150000"/>
              </a:lnSpc>
            </a:pPr>
            <a:r>
              <a:rPr lang="nb-NO" sz="1800" b="1" dirty="0" err="1" smtClean="0"/>
              <a:t>Venice</a:t>
            </a:r>
            <a:r>
              <a:rPr lang="nb-NO" sz="1800" b="1" dirty="0" smtClean="0"/>
              <a:t> Island</a:t>
            </a:r>
            <a:endParaRPr lang="nb-NO" sz="1800" b="1" dirty="0"/>
          </a:p>
        </p:txBody>
      </p:sp>
      <p:sp>
        <p:nvSpPr>
          <p:cNvPr id="6" name="Rektangel 5"/>
          <p:cNvSpPr/>
          <p:nvPr/>
        </p:nvSpPr>
        <p:spPr>
          <a:xfrm>
            <a:off x="172698" y="1701602"/>
            <a:ext cx="3824032" cy="3785652"/>
          </a:xfrm>
          <a:prstGeom prst="rect">
            <a:avLst/>
          </a:prstGeom>
        </p:spPr>
        <p:txBody>
          <a:bodyPr wrap="square">
            <a:spAutoFit/>
          </a:bodyPr>
          <a:lstStyle/>
          <a:p>
            <a:r>
              <a:rPr lang="nb-NO" sz="1200" dirty="0" err="1"/>
              <a:t>Venice</a:t>
            </a:r>
            <a:r>
              <a:rPr lang="nb-NO" sz="1200" dirty="0"/>
              <a:t> Island er en </a:t>
            </a:r>
            <a:r>
              <a:rPr lang="nb-NO" sz="1200" dirty="0" smtClean="0"/>
              <a:t>stor pumpestasjon kombinert med et kunst- og kultursenter for bydelen. </a:t>
            </a:r>
          </a:p>
          <a:p>
            <a:endParaRPr lang="nb-NO" sz="1200" dirty="0"/>
          </a:p>
          <a:p>
            <a:r>
              <a:rPr lang="nb-NO" sz="1200" dirty="0" smtClean="0"/>
              <a:t>Anlegget er nabo til drikkevannskilden </a:t>
            </a:r>
            <a:r>
              <a:rPr lang="nb-NO" sz="1200" dirty="0" err="1" smtClean="0"/>
              <a:t>Schuylkill</a:t>
            </a:r>
            <a:r>
              <a:rPr lang="nb-NO" sz="1200" dirty="0" smtClean="0"/>
              <a:t> River, og lokale overvannstiltak er derfor brukt for å hindre forurensning av denne. I dette prosjektet er det brukt flere ulike tiltak:</a:t>
            </a:r>
          </a:p>
          <a:p>
            <a:endParaRPr lang="nb-NO" sz="1200" dirty="0"/>
          </a:p>
          <a:p>
            <a:pPr marL="171450" indent="-171450">
              <a:buFont typeface="Arial" panose="020B0604020202020204" pitchFamily="34" charset="0"/>
              <a:buChar char="•"/>
            </a:pPr>
            <a:r>
              <a:rPr lang="nb-NO" sz="1200" dirty="0" err="1" smtClean="0"/>
              <a:t>Fordrøyningsbasseng</a:t>
            </a:r>
            <a:r>
              <a:rPr lang="nb-NO" sz="1200" dirty="0" smtClean="0"/>
              <a:t> (lukket tank). På overflaten er det etablert en ballbane</a:t>
            </a:r>
          </a:p>
          <a:p>
            <a:pPr marL="171450" indent="-171450">
              <a:buFont typeface="Arial" panose="020B0604020202020204" pitchFamily="34" charset="0"/>
              <a:buChar char="•"/>
            </a:pPr>
            <a:r>
              <a:rPr lang="nb-NO" sz="1200" dirty="0" err="1" smtClean="0"/>
              <a:t>Regnbed</a:t>
            </a:r>
            <a:r>
              <a:rPr lang="nb-NO" sz="1200" dirty="0" smtClean="0"/>
              <a:t> </a:t>
            </a:r>
            <a:r>
              <a:rPr lang="nb-NO" sz="1200" dirty="0"/>
              <a:t>og forsenkninger </a:t>
            </a:r>
            <a:endParaRPr lang="nb-NO" sz="1200" dirty="0" smtClean="0"/>
          </a:p>
          <a:p>
            <a:pPr marL="171450" indent="-171450">
              <a:buFont typeface="Arial" panose="020B0604020202020204" pitchFamily="34" charset="0"/>
              <a:buChar char="•"/>
            </a:pPr>
            <a:r>
              <a:rPr lang="nb-NO" sz="1200" dirty="0" smtClean="0"/>
              <a:t>Grønne tak på bygningene</a:t>
            </a:r>
          </a:p>
          <a:p>
            <a:pPr marL="171450" indent="-171450">
              <a:buFont typeface="Arial" panose="020B0604020202020204" pitchFamily="34" charset="0"/>
              <a:buChar char="•"/>
            </a:pPr>
            <a:r>
              <a:rPr lang="nb-NO" sz="1200" dirty="0" err="1" smtClean="0"/>
              <a:t>Tree</a:t>
            </a:r>
            <a:r>
              <a:rPr lang="nb-NO" sz="1200" dirty="0" smtClean="0"/>
              <a:t> </a:t>
            </a:r>
            <a:r>
              <a:rPr lang="nb-NO" sz="1200" dirty="0" err="1" smtClean="0"/>
              <a:t>trenches</a:t>
            </a:r>
            <a:r>
              <a:rPr lang="nb-NO" sz="1200" dirty="0" smtClean="0"/>
              <a:t> (system for overvannshåndtering ved trær)</a:t>
            </a:r>
          </a:p>
          <a:p>
            <a:endParaRPr lang="nb-NO" sz="1200" dirty="0" smtClean="0"/>
          </a:p>
          <a:p>
            <a:r>
              <a:rPr lang="nb-NO" sz="1200" dirty="0" smtClean="0"/>
              <a:t>I tillegg er det etablert en bydelslekeplass. Det er </a:t>
            </a:r>
            <a:r>
              <a:rPr lang="nb-NO" sz="1200" dirty="0"/>
              <a:t>lagt </a:t>
            </a:r>
            <a:r>
              <a:rPr lang="nb-NO" sz="1200" dirty="0" smtClean="0"/>
              <a:t>mye innsats </a:t>
            </a:r>
            <a:r>
              <a:rPr lang="nb-NO" sz="1200" dirty="0"/>
              <a:t>i design </a:t>
            </a:r>
            <a:r>
              <a:rPr lang="nb-NO" sz="1200" dirty="0" smtClean="0"/>
              <a:t>samt </a:t>
            </a:r>
            <a:r>
              <a:rPr lang="nb-NO" sz="1200" dirty="0"/>
              <a:t>elementer for lek slik at området </a:t>
            </a:r>
            <a:r>
              <a:rPr lang="nb-NO" sz="1200" dirty="0" smtClean="0"/>
              <a:t>skal </a:t>
            </a:r>
            <a:r>
              <a:rPr lang="nb-NO" sz="1200" dirty="0"/>
              <a:t>fremtre som </a:t>
            </a:r>
            <a:r>
              <a:rPr lang="nb-NO" sz="1200" dirty="0" smtClean="0"/>
              <a:t>attraktivt. Anlegget er svært påkostet (40 mill. dollar).</a:t>
            </a:r>
            <a:endParaRPr lang="nb-NO" sz="1200" dirty="0"/>
          </a:p>
          <a:p>
            <a:endParaRPr lang="nb-NO" sz="1200" dirty="0"/>
          </a:p>
        </p:txBody>
      </p:sp>
      <p:sp>
        <p:nvSpPr>
          <p:cNvPr id="8" name="Rektangel 7"/>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lassholder for bilde 8"/>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22279" r="22279"/>
          <a:stretch>
            <a:fillRect/>
          </a:stretch>
        </p:blipFill>
        <p:spPr>
          <a:xfrm>
            <a:off x="4250812" y="212421"/>
            <a:ext cx="4691221" cy="6346629"/>
          </a:xfrm>
        </p:spPr>
      </p:pic>
    </p:spTree>
    <p:extLst>
      <p:ext uri="{BB962C8B-B14F-4D97-AF65-F5344CB8AC3E}">
        <p14:creationId xmlns:p14="http://schemas.microsoft.com/office/powerpoint/2010/main" val="3668403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6689" y="6300535"/>
            <a:ext cx="885698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pic>
        <p:nvPicPr>
          <p:cNvPr id="5" name="Plassholder for bilde 4"/>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3527" b="3527"/>
          <a:stretch>
            <a:fillRect/>
          </a:stretch>
        </p:blipFill>
        <p:spPr>
          <a:xfrm>
            <a:off x="4568074" y="261442"/>
            <a:ext cx="4338500" cy="3024336"/>
          </a:xfrm>
        </p:spPr>
      </p:pic>
      <p:pic>
        <p:nvPicPr>
          <p:cNvPr id="6" name="Bilde 5"/>
          <p:cNvPicPr>
            <a:picLocks noChangeAspect="1"/>
          </p:cNvPicPr>
          <p:nvPr/>
        </p:nvPicPr>
        <p:blipFill rotWithShape="1">
          <a:blip r:embed="rId4" cstate="print">
            <a:extLst>
              <a:ext uri="{28A0092B-C50C-407E-A947-70E740481C1C}">
                <a14:useLocalDpi xmlns:a14="http://schemas.microsoft.com/office/drawing/2010/main" val="0"/>
              </a:ext>
            </a:extLst>
          </a:blip>
          <a:srcRect l="7620"/>
          <a:stretch/>
        </p:blipFill>
        <p:spPr>
          <a:xfrm>
            <a:off x="4573589" y="3669950"/>
            <a:ext cx="4327940" cy="2635280"/>
          </a:xfrm>
          <a:prstGeom prst="rect">
            <a:avLst/>
          </a:prstGeom>
        </p:spPr>
      </p:pic>
      <p:sp>
        <p:nvSpPr>
          <p:cNvPr id="8" name="Rektangel 7"/>
          <p:cNvSpPr/>
          <p:nvPr/>
        </p:nvSpPr>
        <p:spPr>
          <a:xfrm>
            <a:off x="4473090" y="3342687"/>
            <a:ext cx="4528468" cy="246221"/>
          </a:xfrm>
          <a:prstGeom prst="rect">
            <a:avLst/>
          </a:prstGeom>
        </p:spPr>
        <p:txBody>
          <a:bodyPr wrap="square">
            <a:spAutoFit/>
          </a:bodyPr>
          <a:lstStyle/>
          <a:p>
            <a:r>
              <a:rPr lang="nb-NO" sz="1000" dirty="0" smtClean="0"/>
              <a:t>Bjørnstjerne Bjørnsons gate i Drammen 5. juli 2009</a:t>
            </a:r>
            <a:endParaRPr lang="nb-NO" sz="1000" dirty="0"/>
          </a:p>
        </p:txBody>
      </p:sp>
      <p:sp>
        <p:nvSpPr>
          <p:cNvPr id="9" name="Rektangel 8"/>
          <p:cNvSpPr/>
          <p:nvPr/>
        </p:nvSpPr>
        <p:spPr>
          <a:xfrm>
            <a:off x="4484716" y="6347866"/>
            <a:ext cx="4516842" cy="246221"/>
          </a:xfrm>
          <a:prstGeom prst="rect">
            <a:avLst/>
          </a:prstGeom>
        </p:spPr>
        <p:txBody>
          <a:bodyPr wrap="square">
            <a:spAutoFit/>
          </a:bodyPr>
          <a:lstStyle/>
          <a:p>
            <a:r>
              <a:rPr lang="nb-NO" sz="1000" dirty="0" smtClean="0"/>
              <a:t>Rosenkrantzgata i Drammen 15. september 2015</a:t>
            </a:r>
            <a:endParaRPr lang="nb-NO" sz="1000" dirty="0"/>
          </a:p>
        </p:txBody>
      </p:sp>
      <p:sp>
        <p:nvSpPr>
          <p:cNvPr id="12" name="Title 6"/>
          <p:cNvSpPr>
            <a:spLocks noGrp="1"/>
          </p:cNvSpPr>
          <p:nvPr>
            <p:ph type="title"/>
          </p:nvPr>
        </p:nvSpPr>
        <p:spPr>
          <a:xfrm>
            <a:off x="331004" y="693490"/>
            <a:ext cx="4385806" cy="576064"/>
          </a:xfrm>
        </p:spPr>
        <p:txBody>
          <a:bodyPr/>
          <a:lstStyle/>
          <a:p>
            <a:pPr>
              <a:lnSpc>
                <a:spcPct val="150000"/>
              </a:lnSpc>
            </a:pPr>
            <a:r>
              <a:rPr lang="nb-NO" sz="1800" b="1" dirty="0" smtClean="0"/>
              <a:t>Bakgrunn</a:t>
            </a:r>
            <a:endParaRPr lang="nb-NO" sz="1800" dirty="0"/>
          </a:p>
        </p:txBody>
      </p:sp>
      <p:sp>
        <p:nvSpPr>
          <p:cNvPr id="13" name="Rektangel 12"/>
          <p:cNvSpPr/>
          <p:nvPr/>
        </p:nvSpPr>
        <p:spPr>
          <a:xfrm>
            <a:off x="258996" y="1341562"/>
            <a:ext cx="4156934" cy="4031873"/>
          </a:xfrm>
          <a:prstGeom prst="rect">
            <a:avLst/>
          </a:prstGeom>
        </p:spPr>
        <p:txBody>
          <a:bodyPr wrap="square">
            <a:spAutoFit/>
          </a:bodyPr>
          <a:lstStyle/>
          <a:p>
            <a:pPr hangingPunct="0"/>
            <a:r>
              <a:rPr lang="nb-NO" sz="1200" dirty="0"/>
              <a:t>Klimaet er i endring, og det er flere intense </a:t>
            </a:r>
            <a:r>
              <a:rPr lang="nb-NO" sz="1200" dirty="0" smtClean="0"/>
              <a:t>regnskyll nå enn </a:t>
            </a:r>
            <a:r>
              <a:rPr lang="nb-NO" sz="1200" dirty="0"/>
              <a:t>tidligere. Samtidig gjør fortetting og utbygging i byer at grønne, åpne arealer blir bygget ned eller erstattet med tette flater. Resultatet er at mindre vann infiltreres i grunnen, og tradisjonelle overvannsystemer overbelastes. </a:t>
            </a:r>
            <a:endParaRPr lang="nb-NO" sz="1200" dirty="0" smtClean="0"/>
          </a:p>
          <a:p>
            <a:pPr hangingPunct="0"/>
            <a:endParaRPr lang="nb-NO" sz="1200" dirty="0"/>
          </a:p>
          <a:p>
            <a:pPr hangingPunct="0"/>
            <a:r>
              <a:rPr lang="nb-NO" sz="1200" dirty="0"/>
              <a:t>I forbindelse med veg- og gatebygging, har løsningen tradisjonelt vært å lede overvannet ned i rør under bakken. Siden rørsystemet ikke er dimensjonert for dagens nedbørsmengder, blir resultatet at områder kan oversvømmes under intens nedbør. Dette fører til stadig flere ekstreme situasjoner med flom, og skadene som oppstår, koster samfunnet store beløp hvert år. </a:t>
            </a:r>
          </a:p>
          <a:p>
            <a:pPr>
              <a:spcAft>
                <a:spcPts val="600"/>
              </a:spcAft>
            </a:pPr>
            <a:endParaRPr lang="nb-NO" sz="1200" dirty="0" smtClean="0"/>
          </a:p>
          <a:p>
            <a:pPr>
              <a:spcAft>
                <a:spcPts val="600"/>
              </a:spcAft>
            </a:pPr>
            <a:r>
              <a:rPr lang="nb-NO" sz="1200" dirty="0" smtClean="0"/>
              <a:t>Flere byområder i Region Sør har blitt rammet de siste årene, og det er behov for mer kunnskap om hvordan dette skal håndteres.</a:t>
            </a:r>
          </a:p>
          <a:p>
            <a:pPr>
              <a:spcAft>
                <a:spcPts val="600"/>
              </a:spcAft>
            </a:pPr>
            <a:endParaRPr lang="nb-NO" dirty="0" smtClean="0"/>
          </a:p>
        </p:txBody>
      </p:sp>
    </p:spTree>
    <p:extLst>
      <p:ext uri="{BB962C8B-B14F-4D97-AF65-F5344CB8AC3E}">
        <p14:creationId xmlns:p14="http://schemas.microsoft.com/office/powerpoint/2010/main" val="2582586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Plassholder for bilde 7"/>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21885" t="33067" r="22673" b="10522"/>
          <a:stretch/>
        </p:blipFill>
        <p:spPr>
          <a:xfrm>
            <a:off x="258996" y="570430"/>
            <a:ext cx="3538324" cy="2700300"/>
          </a:xfrm>
        </p:spPr>
      </p:pic>
      <p:sp>
        <p:nvSpPr>
          <p:cNvPr id="18" name="Rektangel 17"/>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818" y="585478"/>
            <a:ext cx="4116673" cy="5488897"/>
          </a:xfrm>
          <a:prstGeom prst="rect">
            <a:avLst/>
          </a:prstGeom>
        </p:spPr>
      </p:pic>
      <p:pic>
        <p:nvPicPr>
          <p:cNvPr id="15" name="Bilde 14"/>
          <p:cNvPicPr>
            <a:picLocks noChangeAspect="1"/>
          </p:cNvPicPr>
          <p:nvPr/>
        </p:nvPicPr>
        <p:blipFill rotWithShape="1">
          <a:blip r:embed="rId5" cstate="print">
            <a:extLst>
              <a:ext uri="{28A0092B-C50C-407E-A947-70E740481C1C}">
                <a14:useLocalDpi xmlns:a14="http://schemas.microsoft.com/office/drawing/2010/main" val="0"/>
              </a:ext>
            </a:extLst>
          </a:blip>
          <a:srcRect l="7712" t="8170"/>
          <a:stretch/>
        </p:blipFill>
        <p:spPr>
          <a:xfrm>
            <a:off x="258996" y="3645818"/>
            <a:ext cx="3540347" cy="2642076"/>
          </a:xfrm>
          <a:prstGeom prst="rect">
            <a:avLst/>
          </a:prstGeom>
        </p:spPr>
      </p:pic>
      <p:sp>
        <p:nvSpPr>
          <p:cNvPr id="6" name="TekstSylinder 5"/>
          <p:cNvSpPr txBox="1"/>
          <p:nvPr/>
        </p:nvSpPr>
        <p:spPr>
          <a:xfrm>
            <a:off x="4804143" y="6166098"/>
            <a:ext cx="3987595" cy="369332"/>
          </a:xfrm>
          <a:prstGeom prst="rect">
            <a:avLst/>
          </a:prstGeom>
          <a:noFill/>
        </p:spPr>
        <p:txBody>
          <a:bodyPr wrap="square" rtlCol="0">
            <a:spAutoFit/>
          </a:bodyPr>
          <a:lstStyle/>
          <a:p>
            <a:r>
              <a:rPr lang="nb-NO" sz="900" dirty="0" err="1" smtClean="0"/>
              <a:t>Regnbed</a:t>
            </a:r>
            <a:r>
              <a:rPr lang="nb-NO" sz="900" dirty="0" smtClean="0"/>
              <a:t> samler opp vann fra overflaten av gangarealene og parkeringsplassen. </a:t>
            </a:r>
            <a:endParaRPr lang="nb-NO" sz="900" dirty="0"/>
          </a:p>
        </p:txBody>
      </p:sp>
      <p:sp>
        <p:nvSpPr>
          <p:cNvPr id="19" name="TekstSylinder 18"/>
          <p:cNvSpPr txBox="1"/>
          <p:nvPr/>
        </p:nvSpPr>
        <p:spPr>
          <a:xfrm>
            <a:off x="133077" y="6329132"/>
            <a:ext cx="3987595" cy="230832"/>
          </a:xfrm>
          <a:prstGeom prst="rect">
            <a:avLst/>
          </a:prstGeom>
          <a:noFill/>
        </p:spPr>
        <p:txBody>
          <a:bodyPr wrap="square" rtlCol="0">
            <a:spAutoFit/>
          </a:bodyPr>
          <a:lstStyle/>
          <a:p>
            <a:r>
              <a:rPr lang="nb-NO" sz="900" dirty="0" smtClean="0"/>
              <a:t>Rundt pumpestasjonen er det laget en gangvei med utsikt til elva.</a:t>
            </a:r>
            <a:endParaRPr lang="nb-NO" sz="900" dirty="0"/>
          </a:p>
        </p:txBody>
      </p:sp>
    </p:spTree>
    <p:extLst>
      <p:ext uri="{BB962C8B-B14F-4D97-AF65-F5344CB8AC3E}">
        <p14:creationId xmlns:p14="http://schemas.microsoft.com/office/powerpoint/2010/main" val="1309266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lassholder for innhold 8"/>
          <p:cNvPicPr>
            <a:picLocks noChangeAspect="1"/>
          </p:cNvPicPr>
          <p:nvPr/>
        </p:nvPicPr>
        <p:blipFill rotWithShape="1">
          <a:blip r:embed="rId3" cstate="print">
            <a:extLst>
              <a:ext uri="{28A0092B-C50C-407E-A947-70E740481C1C}">
                <a14:useLocalDpi xmlns:a14="http://schemas.microsoft.com/office/drawing/2010/main" val="0"/>
              </a:ext>
            </a:extLst>
          </a:blip>
          <a:srcRect t="8579"/>
          <a:stretch/>
        </p:blipFill>
        <p:spPr>
          <a:xfrm>
            <a:off x="4474002" y="261442"/>
            <a:ext cx="4247764" cy="2912514"/>
          </a:xfrm>
          <a:prstGeom prst="rect">
            <a:avLst/>
          </a:prstGeom>
        </p:spPr>
      </p:pic>
      <p:sp>
        <p:nvSpPr>
          <p:cNvPr id="18" name="Rektangel 17"/>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Under til høyre: Overløp i </a:t>
            </a:r>
            <a:r>
              <a:rPr lang="nb-NO" dirty="0" err="1"/>
              <a:t>regnbed</a:t>
            </a:r>
            <a:endParaRPr lang="nb-NO" dirty="0"/>
          </a:p>
          <a:p>
            <a:pPr algn="ctr"/>
            <a:endParaRPr lang="nb-NO" dirty="0"/>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62" y="3312567"/>
            <a:ext cx="3804708" cy="2853531"/>
          </a:xfrm>
          <a:prstGeom prst="rect">
            <a:avLst/>
          </a:prstGeom>
        </p:spPr>
      </p:pic>
      <p:pic>
        <p:nvPicPr>
          <p:cNvPr id="9" name="Bilde 8"/>
          <p:cNvPicPr>
            <a:picLocks noChangeAspect="1"/>
          </p:cNvPicPr>
          <p:nvPr/>
        </p:nvPicPr>
        <p:blipFill rotWithShape="1">
          <a:blip r:embed="rId5" cstate="print">
            <a:extLst>
              <a:ext uri="{28A0092B-C50C-407E-A947-70E740481C1C}">
                <a14:useLocalDpi xmlns:a14="http://schemas.microsoft.com/office/drawing/2010/main" val="0"/>
              </a:ext>
            </a:extLst>
          </a:blip>
          <a:srcRect t="7691" b="4347"/>
          <a:stretch/>
        </p:blipFill>
        <p:spPr>
          <a:xfrm>
            <a:off x="6511464" y="3573810"/>
            <a:ext cx="2210301" cy="2592288"/>
          </a:xfrm>
          <a:prstGeom prst="rect">
            <a:avLst/>
          </a:prstGeom>
        </p:spPr>
      </p:pic>
      <p:sp>
        <p:nvSpPr>
          <p:cNvPr id="12" name="TekstSylinder 11"/>
          <p:cNvSpPr txBox="1"/>
          <p:nvPr/>
        </p:nvSpPr>
        <p:spPr>
          <a:xfrm>
            <a:off x="4427013" y="3250242"/>
            <a:ext cx="4190685" cy="369332"/>
          </a:xfrm>
          <a:prstGeom prst="rect">
            <a:avLst/>
          </a:prstGeom>
          <a:noFill/>
        </p:spPr>
        <p:txBody>
          <a:bodyPr wrap="square" rtlCol="0">
            <a:spAutoFit/>
          </a:bodyPr>
          <a:lstStyle/>
          <a:p>
            <a:r>
              <a:rPr lang="nb-NO" sz="900" dirty="0" smtClean="0"/>
              <a:t>Over: Detalj av arkitektonisk skulptur og sitteplass.</a:t>
            </a:r>
          </a:p>
          <a:p>
            <a:endParaRPr lang="nb-NO" sz="900" dirty="0"/>
          </a:p>
        </p:txBody>
      </p:sp>
      <p:sp>
        <p:nvSpPr>
          <p:cNvPr id="13" name="TekstSylinder 12"/>
          <p:cNvSpPr txBox="1"/>
          <p:nvPr/>
        </p:nvSpPr>
        <p:spPr>
          <a:xfrm>
            <a:off x="503339" y="6166098"/>
            <a:ext cx="3493391" cy="646331"/>
          </a:xfrm>
          <a:prstGeom prst="rect">
            <a:avLst/>
          </a:prstGeom>
          <a:noFill/>
        </p:spPr>
        <p:txBody>
          <a:bodyPr wrap="square" rtlCol="0">
            <a:spAutoFit/>
          </a:bodyPr>
          <a:lstStyle/>
          <a:p>
            <a:r>
              <a:rPr lang="nb-NO" sz="900" dirty="0" smtClean="0"/>
              <a:t>Fotballbanen er </a:t>
            </a:r>
            <a:r>
              <a:rPr lang="nb-NO" sz="900" dirty="0"/>
              <a:t>anlagt over </a:t>
            </a:r>
            <a:r>
              <a:rPr lang="nb-NO" sz="900" dirty="0" smtClean="0"/>
              <a:t>et stort </a:t>
            </a:r>
            <a:r>
              <a:rPr lang="nb-NO" sz="900" dirty="0" err="1" smtClean="0"/>
              <a:t>fordrøyningsbasseng</a:t>
            </a:r>
            <a:r>
              <a:rPr lang="nb-NO" sz="900" dirty="0" smtClean="0"/>
              <a:t>. </a:t>
            </a:r>
          </a:p>
          <a:p>
            <a:r>
              <a:rPr lang="nb-NO" sz="900" dirty="0" smtClean="0"/>
              <a:t>Figuren øverst viser hvordan anlegget er bygget.</a:t>
            </a:r>
            <a:endParaRPr lang="nb-NO" sz="900" dirty="0"/>
          </a:p>
          <a:p>
            <a:endParaRPr lang="nb-NO" dirty="0"/>
          </a:p>
        </p:txBody>
      </p:sp>
      <p:pic>
        <p:nvPicPr>
          <p:cNvPr id="2" name="Bilde 1"/>
          <p:cNvPicPr>
            <a:picLocks noChangeAspect="1"/>
          </p:cNvPicPr>
          <p:nvPr/>
        </p:nvPicPr>
        <p:blipFill rotWithShape="1">
          <a:blip r:embed="rId6" cstate="print">
            <a:extLst>
              <a:ext uri="{28A0092B-C50C-407E-A947-70E740481C1C}">
                <a14:useLocalDpi xmlns:a14="http://schemas.microsoft.com/office/drawing/2010/main" val="0"/>
              </a:ext>
            </a:extLst>
          </a:blip>
          <a:srcRect l="14607" t="1182" r="10661" b="22368"/>
          <a:stretch/>
        </p:blipFill>
        <p:spPr>
          <a:xfrm>
            <a:off x="556221" y="261442"/>
            <a:ext cx="3796096" cy="2912512"/>
          </a:xfrm>
          <a:prstGeom prst="rect">
            <a:avLst/>
          </a:prstGeom>
        </p:spPr>
      </p:pic>
      <p:pic>
        <p:nvPicPr>
          <p:cNvPr id="5" name="Bilde 4"/>
          <p:cNvPicPr>
            <a:picLocks noChangeAspect="1"/>
          </p:cNvPicPr>
          <p:nvPr/>
        </p:nvPicPr>
        <p:blipFill rotWithShape="1">
          <a:blip r:embed="rId7" cstate="print">
            <a:extLst>
              <a:ext uri="{28A0092B-C50C-407E-A947-70E740481C1C}">
                <a14:useLocalDpi xmlns:a14="http://schemas.microsoft.com/office/drawing/2010/main" val="0"/>
              </a:ext>
            </a:extLst>
          </a:blip>
          <a:srcRect l="-1395" t="7490" r="1395" b="2628"/>
          <a:stretch/>
        </p:blipFill>
        <p:spPr>
          <a:xfrm>
            <a:off x="4452763" y="3573810"/>
            <a:ext cx="1920231" cy="2592288"/>
          </a:xfrm>
          <a:prstGeom prst="rect">
            <a:avLst/>
          </a:prstGeom>
        </p:spPr>
      </p:pic>
    </p:spTree>
    <p:extLst>
      <p:ext uri="{BB962C8B-B14F-4D97-AF65-F5344CB8AC3E}">
        <p14:creationId xmlns:p14="http://schemas.microsoft.com/office/powerpoint/2010/main" val="1352340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lnSpc>
                <a:spcPct val="150000"/>
              </a:lnSpc>
            </a:pPr>
            <a:r>
              <a:rPr lang="nb-NO" sz="1800" b="1" dirty="0" smtClean="0"/>
              <a:t>The Big </a:t>
            </a:r>
            <a:r>
              <a:rPr lang="nb-NO" sz="1800" b="1" dirty="0"/>
              <a:t>G</a:t>
            </a:r>
            <a:r>
              <a:rPr lang="nb-NO" sz="1800" b="1" dirty="0" smtClean="0"/>
              <a:t>reen Block</a:t>
            </a:r>
            <a:endParaRPr lang="nb-NO" sz="1800" b="1" dirty="0"/>
          </a:p>
        </p:txBody>
      </p:sp>
      <p:sp>
        <p:nvSpPr>
          <p:cNvPr id="6" name="Rektangel 5"/>
          <p:cNvSpPr/>
          <p:nvPr/>
        </p:nvSpPr>
        <p:spPr>
          <a:xfrm>
            <a:off x="180306" y="1989634"/>
            <a:ext cx="4320480" cy="4185761"/>
          </a:xfrm>
          <a:prstGeom prst="rect">
            <a:avLst/>
          </a:prstGeom>
        </p:spPr>
        <p:txBody>
          <a:bodyPr wrap="square">
            <a:spAutoFit/>
          </a:bodyPr>
          <a:lstStyle/>
          <a:p>
            <a:pPr>
              <a:spcAft>
                <a:spcPts val="600"/>
              </a:spcAft>
            </a:pPr>
            <a:r>
              <a:rPr lang="nb-NO" sz="1200" dirty="0" smtClean="0"/>
              <a:t>Gatene og arealene rundt </a:t>
            </a:r>
            <a:r>
              <a:rPr lang="nb-NO" sz="1200" dirty="0" err="1" smtClean="0"/>
              <a:t>Kensington</a:t>
            </a:r>
            <a:r>
              <a:rPr lang="nb-NO" sz="1200" dirty="0" smtClean="0"/>
              <a:t> </a:t>
            </a:r>
            <a:r>
              <a:rPr lang="nb-NO" sz="1200" dirty="0"/>
              <a:t>S</a:t>
            </a:r>
            <a:r>
              <a:rPr lang="nb-NO" sz="1200" dirty="0" smtClean="0"/>
              <a:t>chool for </a:t>
            </a:r>
            <a:r>
              <a:rPr lang="nb-NO" sz="1200" dirty="0" err="1" smtClean="0"/>
              <a:t>the</a:t>
            </a:r>
            <a:r>
              <a:rPr lang="nb-NO" sz="1200" dirty="0" smtClean="0"/>
              <a:t> Creative and </a:t>
            </a:r>
            <a:r>
              <a:rPr lang="nb-NO" sz="1200" dirty="0" err="1" smtClean="0"/>
              <a:t>Performing</a:t>
            </a:r>
            <a:r>
              <a:rPr lang="nb-NO" sz="1200" dirty="0" smtClean="0"/>
              <a:t> Arts og </a:t>
            </a:r>
            <a:r>
              <a:rPr lang="nb-NO" sz="1200" dirty="0" err="1" smtClean="0"/>
              <a:t>Shissler</a:t>
            </a:r>
            <a:r>
              <a:rPr lang="nb-NO" sz="1200" dirty="0" smtClean="0"/>
              <a:t> </a:t>
            </a:r>
            <a:r>
              <a:rPr lang="nb-NO" sz="1200" dirty="0" err="1" smtClean="0"/>
              <a:t>Recreation</a:t>
            </a:r>
            <a:r>
              <a:rPr lang="nb-NO" sz="1200" dirty="0" smtClean="0"/>
              <a:t> Center blir kalt for The Big Green Block. Dette ligger i </a:t>
            </a:r>
            <a:r>
              <a:rPr lang="nb-NO" sz="1200" dirty="0" err="1" smtClean="0"/>
              <a:t>Kensington</a:t>
            </a:r>
            <a:r>
              <a:rPr lang="nb-NO" sz="1200" dirty="0" smtClean="0"/>
              <a:t>/</a:t>
            </a:r>
            <a:r>
              <a:rPr lang="nb-NO" sz="1200" dirty="0" err="1" smtClean="0"/>
              <a:t>Fishtown</a:t>
            </a:r>
            <a:r>
              <a:rPr lang="nb-NO" sz="1200" dirty="0" smtClean="0"/>
              <a:t> bydel. </a:t>
            </a:r>
            <a:r>
              <a:rPr lang="nb-NO" sz="1200" dirty="0"/>
              <a:t>Tidligere var dette området en del av jernbanen. </a:t>
            </a:r>
            <a:endParaRPr lang="nb-NO" sz="1200" dirty="0" smtClean="0"/>
          </a:p>
          <a:p>
            <a:pPr>
              <a:spcAft>
                <a:spcPts val="600"/>
              </a:spcAft>
            </a:pPr>
            <a:r>
              <a:rPr lang="nb-NO" sz="1200" dirty="0" smtClean="0"/>
              <a:t>Et samarbeidsprosjekt </a:t>
            </a:r>
            <a:r>
              <a:rPr lang="nb-NO" sz="1200" dirty="0"/>
              <a:t>mellom mange ulike </a:t>
            </a:r>
            <a:r>
              <a:rPr lang="nb-NO" sz="1200" dirty="0" smtClean="0"/>
              <a:t>aktører har bidratt til at hele </a:t>
            </a:r>
            <a:r>
              <a:rPr lang="nb-NO" sz="1200" dirty="0"/>
              <a:t>området er blitt gitt et </a:t>
            </a:r>
            <a:r>
              <a:rPr lang="nb-NO" sz="1200" dirty="0" smtClean="0"/>
              <a:t>løft. Man </a:t>
            </a:r>
            <a:r>
              <a:rPr lang="nb-NO" sz="1200" dirty="0"/>
              <a:t>ser bedring på alle plan i samfunnet, både miljømessig og sosialt. Bydelen var tidligere svært belastet med kriminalitet, </a:t>
            </a:r>
            <a:r>
              <a:rPr lang="nb-NO" sz="1200" dirty="0" smtClean="0"/>
              <a:t>men dette har </a:t>
            </a:r>
            <a:r>
              <a:rPr lang="nb-NO" sz="1200" dirty="0"/>
              <a:t>bedret seg etter oppgraderingen.</a:t>
            </a:r>
          </a:p>
          <a:p>
            <a:pPr>
              <a:spcAft>
                <a:spcPts val="600"/>
              </a:spcAft>
            </a:pPr>
            <a:r>
              <a:rPr lang="nb-NO" sz="1200" dirty="0" smtClean="0"/>
              <a:t>Det er gjort mange ulike tiltak for å bedre overvann-situasjonen i bydelen. </a:t>
            </a:r>
            <a:r>
              <a:rPr lang="nb-NO" sz="1200" dirty="0" err="1" smtClean="0"/>
              <a:t>Regnbed</a:t>
            </a:r>
            <a:r>
              <a:rPr lang="nb-NO" sz="1200" dirty="0" smtClean="0"/>
              <a:t>, permeabel asfalt på parkeringsarealer, gatetrær i «</a:t>
            </a:r>
            <a:r>
              <a:rPr lang="nb-NO" sz="1200" dirty="0" err="1" smtClean="0"/>
              <a:t>tree</a:t>
            </a:r>
            <a:r>
              <a:rPr lang="nb-NO" sz="1200" dirty="0" smtClean="0"/>
              <a:t> </a:t>
            </a:r>
            <a:r>
              <a:rPr lang="nb-NO" sz="1200" dirty="0" err="1" smtClean="0"/>
              <a:t>trenches</a:t>
            </a:r>
            <a:r>
              <a:rPr lang="nb-NO" sz="1200" dirty="0" smtClean="0"/>
              <a:t>», </a:t>
            </a:r>
            <a:r>
              <a:rPr lang="nb-NO" sz="1200" dirty="0" err="1" smtClean="0"/>
              <a:t>nedsenkte</a:t>
            </a:r>
            <a:r>
              <a:rPr lang="nb-NO" sz="1200" dirty="0" smtClean="0"/>
              <a:t> </a:t>
            </a:r>
            <a:r>
              <a:rPr lang="nb-NO" sz="1200" dirty="0" err="1" smtClean="0"/>
              <a:t>regnbed</a:t>
            </a:r>
            <a:r>
              <a:rPr lang="nb-NO" sz="1200" dirty="0" smtClean="0"/>
              <a:t> på sideareal, og grønt tak på deler av skolebygget er benyttet. </a:t>
            </a:r>
          </a:p>
          <a:p>
            <a:pPr>
              <a:spcAft>
                <a:spcPts val="600"/>
              </a:spcAft>
            </a:pPr>
            <a:r>
              <a:rPr lang="nb-NO" sz="1200" dirty="0" smtClean="0"/>
              <a:t>Det var flott å se hvordan man kan få til mye med samarbeid på tvers av samfunnet, her har alle bidratt på sin måte. </a:t>
            </a:r>
          </a:p>
          <a:p>
            <a:pPr>
              <a:spcAft>
                <a:spcPts val="600"/>
              </a:spcAft>
            </a:pPr>
            <a:endParaRPr lang="nb-NO" dirty="0" smtClean="0"/>
          </a:p>
        </p:txBody>
      </p:sp>
      <p:pic>
        <p:nvPicPr>
          <p:cNvPr id="10" name="Plassholder for bilde 9"/>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4966" b="4966"/>
          <a:stretch>
            <a:fillRect/>
          </a:stretch>
        </p:blipFill>
        <p:spPr>
          <a:xfrm>
            <a:off x="5076850" y="919084"/>
            <a:ext cx="3808836" cy="5152874"/>
          </a:xfrm>
        </p:spPr>
      </p:pic>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44584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lassholder for bilde 4"/>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22279" r="22279"/>
          <a:stretch>
            <a:fillRect/>
          </a:stretch>
        </p:blipFill>
        <p:spPr>
          <a:xfrm>
            <a:off x="4140746" y="261441"/>
            <a:ext cx="1998527" cy="2703755"/>
          </a:xfrm>
        </p:spPr>
      </p:pic>
      <p:sp>
        <p:nvSpPr>
          <p:cNvPr id="21" name="Rektangel 20"/>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p:nvPicPr>
        <p:blipFill rotWithShape="1">
          <a:blip r:embed="rId4" cstate="print">
            <a:extLst>
              <a:ext uri="{28A0092B-C50C-407E-A947-70E740481C1C}">
                <a14:useLocalDpi xmlns:a14="http://schemas.microsoft.com/office/drawing/2010/main" val="0"/>
              </a:ext>
            </a:extLst>
          </a:blip>
          <a:srcRect r="10311"/>
          <a:stretch/>
        </p:blipFill>
        <p:spPr>
          <a:xfrm>
            <a:off x="383862" y="3416600"/>
            <a:ext cx="3326700" cy="2781925"/>
          </a:xfrm>
          <a:prstGeom prst="rect">
            <a:avLst/>
          </a:prstGeom>
        </p:spPr>
      </p:pic>
      <p:pic>
        <p:nvPicPr>
          <p:cNvPr id="19" name="Bilde 18"/>
          <p:cNvPicPr>
            <a:picLocks noChangeAspect="1"/>
          </p:cNvPicPr>
          <p:nvPr/>
        </p:nvPicPr>
        <p:blipFill rotWithShape="1">
          <a:blip r:embed="rId5" cstate="print">
            <a:extLst>
              <a:ext uri="{28A0092B-C50C-407E-A947-70E740481C1C}">
                <a14:useLocalDpi xmlns:a14="http://schemas.microsoft.com/office/drawing/2010/main" val="0"/>
              </a:ext>
            </a:extLst>
          </a:blip>
          <a:srcRect l="25813" t="26608" r="17835" b="15127"/>
          <a:stretch/>
        </p:blipFill>
        <p:spPr>
          <a:xfrm>
            <a:off x="4140745" y="3141763"/>
            <a:ext cx="1998527" cy="3067874"/>
          </a:xfrm>
          <a:prstGeom prst="rect">
            <a:avLst/>
          </a:prstGeom>
        </p:spPr>
      </p:pic>
      <p:pic>
        <p:nvPicPr>
          <p:cNvPr id="13" name="Bilde 12"/>
          <p:cNvPicPr>
            <a:picLocks noChangeAspect="1"/>
          </p:cNvPicPr>
          <p:nvPr/>
        </p:nvPicPr>
        <p:blipFill rotWithShape="1">
          <a:blip r:embed="rId6" cstate="print">
            <a:extLst>
              <a:ext uri="{28A0092B-C50C-407E-A947-70E740481C1C}">
                <a14:useLocalDpi xmlns:a14="http://schemas.microsoft.com/office/drawing/2010/main" val="0"/>
              </a:ext>
            </a:extLst>
          </a:blip>
          <a:srcRect l="21154" t="645" b="14050"/>
          <a:stretch/>
        </p:blipFill>
        <p:spPr>
          <a:xfrm>
            <a:off x="6307014" y="4149874"/>
            <a:ext cx="2484724" cy="2016222"/>
          </a:xfrm>
          <a:prstGeom prst="rect">
            <a:avLst/>
          </a:prstGeom>
        </p:spPr>
      </p:pic>
      <p:pic>
        <p:nvPicPr>
          <p:cNvPr id="11" name="Bild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512" y="244170"/>
            <a:ext cx="3628036" cy="2721027"/>
          </a:xfrm>
          <a:prstGeom prst="rect">
            <a:avLst/>
          </a:prstGeom>
        </p:spPr>
      </p:pic>
      <p:sp>
        <p:nvSpPr>
          <p:cNvPr id="6" name="TekstSylinder 5"/>
          <p:cNvSpPr txBox="1"/>
          <p:nvPr/>
        </p:nvSpPr>
        <p:spPr>
          <a:xfrm>
            <a:off x="344822" y="2997746"/>
            <a:ext cx="3036553" cy="369332"/>
          </a:xfrm>
          <a:prstGeom prst="rect">
            <a:avLst/>
          </a:prstGeom>
          <a:noFill/>
        </p:spPr>
        <p:txBody>
          <a:bodyPr wrap="square" rtlCol="0">
            <a:spAutoFit/>
          </a:bodyPr>
          <a:lstStyle/>
          <a:p>
            <a:r>
              <a:rPr lang="nb-NO" sz="900" dirty="0" smtClean="0"/>
              <a:t>Jernbanen går fortsatt gjennom området, men sidearealene har fått et løft. </a:t>
            </a:r>
          </a:p>
        </p:txBody>
      </p:sp>
      <p:sp>
        <p:nvSpPr>
          <p:cNvPr id="22" name="TekstSylinder 21"/>
          <p:cNvSpPr txBox="1"/>
          <p:nvPr/>
        </p:nvSpPr>
        <p:spPr>
          <a:xfrm>
            <a:off x="301031" y="6245719"/>
            <a:ext cx="5838242" cy="369332"/>
          </a:xfrm>
          <a:prstGeom prst="rect">
            <a:avLst/>
          </a:prstGeom>
          <a:noFill/>
        </p:spPr>
        <p:txBody>
          <a:bodyPr wrap="square" rtlCol="0">
            <a:spAutoFit/>
          </a:bodyPr>
          <a:lstStyle/>
          <a:p>
            <a:r>
              <a:rPr lang="nb-NO" sz="900" dirty="0" err="1" smtClean="0"/>
              <a:t>Vegvannet</a:t>
            </a:r>
            <a:r>
              <a:rPr lang="nb-NO" sz="900" dirty="0" smtClean="0"/>
              <a:t> ledes ut i </a:t>
            </a:r>
            <a:r>
              <a:rPr lang="nb-NO" sz="900" dirty="0" err="1" smtClean="0"/>
              <a:t>regnbed</a:t>
            </a:r>
            <a:r>
              <a:rPr lang="nb-NO" sz="900" dirty="0" smtClean="0"/>
              <a:t> i sidearealene. Et gjerde hindrer søppel og tråkk i plantefeltene. Nederst til venstre sees </a:t>
            </a:r>
            <a:r>
              <a:rPr lang="nb-NO" sz="900" dirty="0" err="1" smtClean="0"/>
              <a:t>overløpskum</a:t>
            </a:r>
            <a:r>
              <a:rPr lang="nb-NO" sz="900" dirty="0" smtClean="0"/>
              <a:t> og vegetasjon i regnbedet.</a:t>
            </a:r>
            <a:endParaRPr lang="nb-NO" sz="900" dirty="0"/>
          </a:p>
        </p:txBody>
      </p:sp>
      <p:pic>
        <p:nvPicPr>
          <p:cNvPr id="2" name="Bild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6097" y="244170"/>
            <a:ext cx="2505641" cy="3763335"/>
          </a:xfrm>
          <a:prstGeom prst="rect">
            <a:avLst/>
          </a:prstGeom>
        </p:spPr>
      </p:pic>
      <p:sp>
        <p:nvSpPr>
          <p:cNvPr id="15" name="TekstSylinder 14"/>
          <p:cNvSpPr txBox="1"/>
          <p:nvPr/>
        </p:nvSpPr>
        <p:spPr>
          <a:xfrm>
            <a:off x="6286097" y="6217971"/>
            <a:ext cx="2829883" cy="369332"/>
          </a:xfrm>
          <a:prstGeom prst="rect">
            <a:avLst/>
          </a:prstGeom>
          <a:noFill/>
        </p:spPr>
        <p:txBody>
          <a:bodyPr wrap="square" rtlCol="0">
            <a:spAutoFit/>
          </a:bodyPr>
          <a:lstStyle/>
          <a:p>
            <a:r>
              <a:rPr lang="nb-NO" sz="900" dirty="0" smtClean="0"/>
              <a:t>Permeabelt asfaltdekke på parkeringsarealet ved skolen. </a:t>
            </a:r>
            <a:endParaRPr lang="nb-NO" sz="900" dirty="0"/>
          </a:p>
        </p:txBody>
      </p:sp>
      <p:pic>
        <p:nvPicPr>
          <p:cNvPr id="16" name="Bilde 15"/>
          <p:cNvPicPr>
            <a:picLocks noChangeAspect="1"/>
          </p:cNvPicPr>
          <p:nvPr/>
        </p:nvPicPr>
        <p:blipFill rotWithShape="1">
          <a:blip r:embed="rId6" cstate="print">
            <a:extLst>
              <a:ext uri="{28A0092B-C50C-407E-A947-70E740481C1C}">
                <a14:useLocalDpi xmlns:a14="http://schemas.microsoft.com/office/drawing/2010/main" val="0"/>
              </a:ext>
            </a:extLst>
          </a:blip>
          <a:srcRect l="21154" t="645" b="14050"/>
          <a:stretch/>
        </p:blipFill>
        <p:spPr>
          <a:xfrm>
            <a:off x="6296555" y="4201750"/>
            <a:ext cx="2484724" cy="2016222"/>
          </a:xfrm>
          <a:prstGeom prst="rect">
            <a:avLst/>
          </a:prstGeom>
        </p:spPr>
      </p:pic>
    </p:spTree>
    <p:extLst>
      <p:ext uri="{BB962C8B-B14F-4D97-AF65-F5344CB8AC3E}">
        <p14:creationId xmlns:p14="http://schemas.microsoft.com/office/powerpoint/2010/main" val="3072909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7525122" y="261441"/>
            <a:ext cx="1512168" cy="720081"/>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2" name="Plassholder for bilde 8"/>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718" t="6303" r="718" b="11878"/>
          <a:stretch/>
        </p:blipFill>
        <p:spPr>
          <a:xfrm>
            <a:off x="6266525" y="261443"/>
            <a:ext cx="2266709" cy="2525132"/>
          </a:xfrm>
          <a:prstGeom prst="rect">
            <a:avLst/>
          </a:prstGeom>
        </p:spPr>
      </p:pic>
      <p:sp>
        <p:nvSpPr>
          <p:cNvPr id="5" name="TekstSylinder 4"/>
          <p:cNvSpPr txBox="1"/>
          <p:nvPr/>
        </p:nvSpPr>
        <p:spPr>
          <a:xfrm>
            <a:off x="218287" y="2853730"/>
            <a:ext cx="8314947" cy="507831"/>
          </a:xfrm>
          <a:prstGeom prst="rect">
            <a:avLst/>
          </a:prstGeom>
          <a:noFill/>
        </p:spPr>
        <p:txBody>
          <a:bodyPr wrap="square" rtlCol="0">
            <a:spAutoFit/>
          </a:bodyPr>
          <a:lstStyle/>
          <a:p>
            <a:r>
              <a:rPr lang="nb-NO" sz="900" dirty="0" smtClean="0"/>
              <a:t>Det var mye fin gatekunst å se både på de offentlige og private bygningene i området. </a:t>
            </a:r>
            <a:r>
              <a:rPr lang="nb-NO" sz="900" dirty="0"/>
              <a:t>Mange av gatene hadde gatetrær plantet i «</a:t>
            </a:r>
            <a:r>
              <a:rPr lang="nb-NO" sz="900" dirty="0" err="1"/>
              <a:t>tree</a:t>
            </a:r>
            <a:r>
              <a:rPr lang="nb-NO" sz="900" dirty="0"/>
              <a:t> </a:t>
            </a:r>
            <a:r>
              <a:rPr lang="nb-NO" sz="900" dirty="0" err="1"/>
              <a:t>trenches</a:t>
            </a:r>
            <a:r>
              <a:rPr lang="nb-NO" sz="900" dirty="0"/>
              <a:t>» for å ta hånd om overvannet fra </a:t>
            </a:r>
            <a:r>
              <a:rPr lang="nb-NO" sz="900" dirty="0" smtClean="0"/>
              <a:t>gata, se bilde til høyre.</a:t>
            </a:r>
            <a:endParaRPr lang="nb-NO" sz="900" dirty="0"/>
          </a:p>
          <a:p>
            <a:endParaRPr lang="nb-NO" sz="900" dirty="0" smtClean="0"/>
          </a:p>
        </p:txBody>
      </p:sp>
      <p:sp>
        <p:nvSpPr>
          <p:cNvPr id="6" name="Rektangel 5"/>
          <p:cNvSpPr/>
          <p:nvPr/>
        </p:nvSpPr>
        <p:spPr>
          <a:xfrm>
            <a:off x="258996" y="6263989"/>
            <a:ext cx="8706286" cy="478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rotWithShape="1">
          <a:blip r:embed="rId4" cstate="print">
            <a:extLst>
              <a:ext uri="{28A0092B-C50C-407E-A947-70E740481C1C}">
                <a14:useLocalDpi xmlns:a14="http://schemas.microsoft.com/office/drawing/2010/main" val="0"/>
              </a:ext>
            </a:extLst>
          </a:blip>
          <a:srcRect t="4704"/>
          <a:stretch/>
        </p:blipFill>
        <p:spPr>
          <a:xfrm>
            <a:off x="4500786" y="3663240"/>
            <a:ext cx="3589642" cy="2565574"/>
          </a:xfrm>
          <a:prstGeom prst="rect">
            <a:avLst/>
          </a:prstGeom>
        </p:spPr>
      </p:pic>
      <p:pic>
        <p:nvPicPr>
          <p:cNvPr id="2" name="Bild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996" y="3558361"/>
            <a:ext cx="4010875" cy="2670453"/>
          </a:xfrm>
          <a:prstGeom prst="rect">
            <a:avLst/>
          </a:prstGeom>
        </p:spPr>
      </p:pic>
      <p:pic>
        <p:nvPicPr>
          <p:cNvPr id="3" name="Bilde 2"/>
          <p:cNvPicPr>
            <a:picLocks noChangeAspect="1"/>
          </p:cNvPicPr>
          <p:nvPr/>
        </p:nvPicPr>
        <p:blipFill rotWithShape="1">
          <a:blip r:embed="rId6" cstate="print">
            <a:extLst>
              <a:ext uri="{28A0092B-C50C-407E-A947-70E740481C1C}">
                <a14:useLocalDpi xmlns:a14="http://schemas.microsoft.com/office/drawing/2010/main" val="0"/>
              </a:ext>
            </a:extLst>
          </a:blip>
          <a:srcRect r="36886"/>
          <a:stretch/>
        </p:blipFill>
        <p:spPr>
          <a:xfrm>
            <a:off x="258996" y="272190"/>
            <a:ext cx="2369582" cy="2499723"/>
          </a:xfrm>
          <a:prstGeom prst="rect">
            <a:avLst/>
          </a:prstGeom>
        </p:spPr>
      </p:pic>
      <p:pic>
        <p:nvPicPr>
          <p:cNvPr id="4" name="Bilde 3"/>
          <p:cNvPicPr>
            <a:picLocks noChangeAspect="1"/>
          </p:cNvPicPr>
          <p:nvPr/>
        </p:nvPicPr>
        <p:blipFill rotWithShape="1">
          <a:blip r:embed="rId7" cstate="print">
            <a:extLst>
              <a:ext uri="{28A0092B-C50C-407E-A947-70E740481C1C}">
                <a14:useLocalDpi xmlns:a14="http://schemas.microsoft.com/office/drawing/2010/main" val="0"/>
              </a:ext>
            </a:extLst>
          </a:blip>
          <a:srcRect l="15059" t="4855"/>
          <a:stretch/>
        </p:blipFill>
        <p:spPr>
          <a:xfrm>
            <a:off x="2772595" y="270599"/>
            <a:ext cx="3360248" cy="2506000"/>
          </a:xfrm>
          <a:prstGeom prst="rect">
            <a:avLst/>
          </a:prstGeom>
        </p:spPr>
      </p:pic>
      <p:sp>
        <p:nvSpPr>
          <p:cNvPr id="13" name="TekstSylinder 12"/>
          <p:cNvSpPr txBox="1"/>
          <p:nvPr/>
        </p:nvSpPr>
        <p:spPr>
          <a:xfrm>
            <a:off x="198818" y="6228814"/>
            <a:ext cx="6239613" cy="369332"/>
          </a:xfrm>
          <a:prstGeom prst="rect">
            <a:avLst/>
          </a:prstGeom>
          <a:noFill/>
        </p:spPr>
        <p:txBody>
          <a:bodyPr wrap="square" rtlCol="0">
            <a:spAutoFit/>
          </a:bodyPr>
          <a:lstStyle/>
          <a:p>
            <a:r>
              <a:rPr lang="nb-NO" sz="900" dirty="0"/>
              <a:t>G</a:t>
            </a:r>
            <a:r>
              <a:rPr lang="nb-NO" sz="900" dirty="0" smtClean="0"/>
              <a:t>rønne arealer utenfor </a:t>
            </a:r>
            <a:r>
              <a:rPr lang="nb-NO" sz="900" dirty="0"/>
              <a:t>skolen </a:t>
            </a:r>
            <a:r>
              <a:rPr lang="nb-NO" sz="900" dirty="0" smtClean="0"/>
              <a:t>samt gjenbruk </a:t>
            </a:r>
            <a:r>
              <a:rPr lang="nb-NO" sz="900" dirty="0"/>
              <a:t>av gamle jernbanesviller </a:t>
            </a:r>
            <a:r>
              <a:rPr lang="nb-NO" sz="900" dirty="0" smtClean="0"/>
              <a:t>ved et av inngangspartiene til skolen.</a:t>
            </a:r>
            <a:endParaRPr lang="nb-NO" sz="900" dirty="0"/>
          </a:p>
          <a:p>
            <a:r>
              <a:rPr lang="nb-NO" sz="900" dirty="0" smtClean="0"/>
              <a:t> </a:t>
            </a:r>
            <a:endParaRPr lang="nb-NO" sz="900" dirty="0"/>
          </a:p>
        </p:txBody>
      </p:sp>
    </p:spTree>
    <p:extLst>
      <p:ext uri="{BB962C8B-B14F-4D97-AF65-F5344CB8AC3E}">
        <p14:creationId xmlns:p14="http://schemas.microsoft.com/office/powerpoint/2010/main" val="2594393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693490"/>
            <a:ext cx="4385806" cy="576064"/>
          </a:xfrm>
        </p:spPr>
        <p:txBody>
          <a:bodyPr/>
          <a:lstStyle/>
          <a:p>
            <a:pPr>
              <a:lnSpc>
                <a:spcPct val="150000"/>
              </a:lnSpc>
            </a:pPr>
            <a:r>
              <a:rPr lang="nb-NO" sz="1800" b="1" dirty="0" smtClean="0"/>
              <a:t>Benjamin Franklin </a:t>
            </a:r>
            <a:r>
              <a:rPr lang="nb-NO" sz="1800" b="1" dirty="0" err="1" smtClean="0"/>
              <a:t>Parkway</a:t>
            </a:r>
            <a:endParaRPr lang="nb-NO" sz="1800" b="1" dirty="0"/>
          </a:p>
        </p:txBody>
      </p:sp>
      <p:sp>
        <p:nvSpPr>
          <p:cNvPr id="6" name="Rektangel 5"/>
          <p:cNvSpPr/>
          <p:nvPr/>
        </p:nvSpPr>
        <p:spPr>
          <a:xfrm>
            <a:off x="258996" y="1341562"/>
            <a:ext cx="3665726" cy="2492990"/>
          </a:xfrm>
          <a:prstGeom prst="rect">
            <a:avLst/>
          </a:prstGeom>
        </p:spPr>
        <p:txBody>
          <a:bodyPr wrap="square">
            <a:spAutoFit/>
          </a:bodyPr>
          <a:lstStyle/>
          <a:p>
            <a:pPr>
              <a:spcAft>
                <a:spcPts val="600"/>
              </a:spcAft>
            </a:pPr>
            <a:r>
              <a:rPr lang="nb-NO" sz="1200" dirty="0" smtClean="0"/>
              <a:t>Benjamin Franklin </a:t>
            </a:r>
            <a:r>
              <a:rPr lang="nb-NO" sz="1200" dirty="0" err="1" smtClean="0"/>
              <a:t>Parkway</a:t>
            </a:r>
            <a:r>
              <a:rPr lang="nb-NO" sz="1200" dirty="0" smtClean="0"/>
              <a:t> er en bred seksfelts hovedgate i sentrum av byen, med flere </a:t>
            </a:r>
            <a:r>
              <a:rPr lang="nb-NO" sz="1200" dirty="0" err="1" smtClean="0"/>
              <a:t>trerekker</a:t>
            </a:r>
            <a:r>
              <a:rPr lang="nb-NO" sz="1200" dirty="0" smtClean="0"/>
              <a:t>, </a:t>
            </a:r>
            <a:r>
              <a:rPr lang="nb-NO" sz="1200" dirty="0" err="1" smtClean="0"/>
              <a:t>gs</a:t>
            </a:r>
            <a:r>
              <a:rPr lang="nb-NO" sz="1200" dirty="0" smtClean="0"/>
              <a:t>-vei og bugnende beplantning. </a:t>
            </a:r>
            <a:r>
              <a:rPr lang="nb-NO" sz="1200" dirty="0"/>
              <a:t>K</a:t>
            </a:r>
            <a:r>
              <a:rPr lang="nb-NO" sz="1200" dirty="0" smtClean="0"/>
              <a:t>unst, fontener og skulpturer forsterker følelsen av hovedgate. Gata er en del av en større helhet med tilgrensende parker og plasser, og regnes som et av </a:t>
            </a:r>
            <a:r>
              <a:rPr lang="nb-NO" sz="1200" dirty="0" err="1" smtClean="0"/>
              <a:t>USA’s</a:t>
            </a:r>
            <a:r>
              <a:rPr lang="nb-NO" sz="1200" dirty="0" smtClean="0"/>
              <a:t> mest ikoniske byområder. </a:t>
            </a:r>
          </a:p>
          <a:p>
            <a:pPr>
              <a:spcAft>
                <a:spcPts val="600"/>
              </a:spcAft>
            </a:pPr>
            <a:r>
              <a:rPr lang="nb-NO" sz="1200" dirty="0" smtClean="0"/>
              <a:t>Selv om ikke alle plantefeltene var </a:t>
            </a:r>
            <a:r>
              <a:rPr lang="nb-NO" sz="1200" dirty="0" err="1" smtClean="0"/>
              <a:t>regnbed</a:t>
            </a:r>
            <a:r>
              <a:rPr lang="nb-NO" sz="1200" dirty="0" smtClean="0"/>
              <a:t>, har de likevel en god effekt på å fange og </a:t>
            </a:r>
            <a:r>
              <a:rPr lang="nb-NO" sz="1200" dirty="0" err="1" smtClean="0"/>
              <a:t>fordrøye</a:t>
            </a:r>
            <a:r>
              <a:rPr lang="nb-NO" sz="1200" dirty="0" smtClean="0"/>
              <a:t> regnvann. Gata hadde kryssing i plan.</a:t>
            </a:r>
          </a:p>
          <a:p>
            <a:pPr>
              <a:spcAft>
                <a:spcPts val="600"/>
              </a:spcAft>
            </a:pPr>
            <a:endParaRPr lang="nb-NO" sz="1400" dirty="0" smtClean="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422" y="228359"/>
            <a:ext cx="4831346" cy="6441795"/>
          </a:xfrm>
          <a:prstGeom prst="rect">
            <a:avLst/>
          </a:prstGeom>
        </p:spPr>
      </p:pic>
      <p:pic>
        <p:nvPicPr>
          <p:cNvPr id="5" name="Bilde 4"/>
          <p:cNvPicPr>
            <a:picLocks noChangeAspect="1"/>
          </p:cNvPicPr>
          <p:nvPr/>
        </p:nvPicPr>
        <p:blipFill rotWithShape="1">
          <a:blip r:embed="rId4" cstate="print">
            <a:extLst>
              <a:ext uri="{28A0092B-C50C-407E-A947-70E740481C1C}">
                <a14:useLocalDpi xmlns:a14="http://schemas.microsoft.com/office/drawing/2010/main" val="0"/>
              </a:ext>
            </a:extLst>
          </a:blip>
          <a:srcRect b="6068"/>
          <a:stretch/>
        </p:blipFill>
        <p:spPr>
          <a:xfrm>
            <a:off x="331004" y="3752649"/>
            <a:ext cx="1756078" cy="2932483"/>
          </a:xfrm>
          <a:prstGeom prst="rect">
            <a:avLst/>
          </a:prstGeom>
        </p:spPr>
      </p:pic>
      <p:sp>
        <p:nvSpPr>
          <p:cNvPr id="9" name="TekstSylinder 8"/>
          <p:cNvSpPr txBox="1"/>
          <p:nvPr/>
        </p:nvSpPr>
        <p:spPr>
          <a:xfrm>
            <a:off x="2196530" y="5590034"/>
            <a:ext cx="1900837" cy="646331"/>
          </a:xfrm>
          <a:prstGeom prst="rect">
            <a:avLst/>
          </a:prstGeom>
          <a:noFill/>
        </p:spPr>
        <p:txBody>
          <a:bodyPr wrap="square" rtlCol="0">
            <a:spAutoFit/>
          </a:bodyPr>
          <a:lstStyle/>
          <a:p>
            <a:r>
              <a:rPr lang="nb-NO" sz="900" dirty="0" smtClean="0"/>
              <a:t>Anlegget er preget av mange påkostede steindetaljer og en storslått bruk av vann til opplevelse og nytelse.</a:t>
            </a:r>
            <a:endParaRPr lang="nb-NO" sz="900" dirty="0"/>
          </a:p>
        </p:txBody>
      </p:sp>
    </p:spTree>
    <p:extLst>
      <p:ext uri="{BB962C8B-B14F-4D97-AF65-F5344CB8AC3E}">
        <p14:creationId xmlns:p14="http://schemas.microsoft.com/office/powerpoint/2010/main" val="1524379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108298" y="6310114"/>
            <a:ext cx="88569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rotWithShape="1">
          <a:blip r:embed="rId3" cstate="print">
            <a:extLst>
              <a:ext uri="{28A0092B-C50C-407E-A947-70E740481C1C}">
                <a14:useLocalDpi xmlns:a14="http://schemas.microsoft.com/office/drawing/2010/main" val="0"/>
              </a:ext>
            </a:extLst>
          </a:blip>
          <a:srcRect l="3752" t="-1" r="7239" b="2630"/>
          <a:stretch/>
        </p:blipFill>
        <p:spPr>
          <a:xfrm>
            <a:off x="4798730" y="3462744"/>
            <a:ext cx="4248000" cy="2448000"/>
          </a:xfrm>
          <a:prstGeom prst="rect">
            <a:avLst/>
          </a:prstGeom>
        </p:spPr>
      </p:pic>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81" y="261442"/>
            <a:ext cx="4936822" cy="2776962"/>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5475" y="274318"/>
            <a:ext cx="1735110" cy="3084641"/>
          </a:xfrm>
          <a:prstGeom prst="rect">
            <a:avLst/>
          </a:prstGeom>
        </p:spPr>
      </p:pic>
      <p:pic>
        <p:nvPicPr>
          <p:cNvPr id="11" name="Bil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6100" y="136658"/>
            <a:ext cx="1809640" cy="3217137"/>
          </a:xfrm>
          <a:prstGeom prst="rect">
            <a:avLst/>
          </a:prstGeom>
        </p:spPr>
      </p:pic>
      <p:pic>
        <p:nvPicPr>
          <p:cNvPr id="13" name="Bilde 12"/>
          <p:cNvPicPr>
            <a:picLocks noChangeAspect="1"/>
          </p:cNvPicPr>
          <p:nvPr/>
        </p:nvPicPr>
        <p:blipFill rotWithShape="1">
          <a:blip r:embed="rId7" cstate="print">
            <a:extLst>
              <a:ext uri="{28A0092B-C50C-407E-A947-70E740481C1C}">
                <a14:useLocalDpi xmlns:a14="http://schemas.microsoft.com/office/drawing/2010/main" val="0"/>
              </a:ext>
            </a:extLst>
          </a:blip>
          <a:srcRect l="-2373" r="6046"/>
          <a:stretch/>
        </p:blipFill>
        <p:spPr>
          <a:xfrm>
            <a:off x="976" y="3467375"/>
            <a:ext cx="4176000" cy="2438738"/>
          </a:xfrm>
          <a:prstGeom prst="rect">
            <a:avLst/>
          </a:prstGeom>
        </p:spPr>
      </p:pic>
      <p:sp>
        <p:nvSpPr>
          <p:cNvPr id="14" name="TekstSylinder 13"/>
          <p:cNvSpPr txBox="1"/>
          <p:nvPr/>
        </p:nvSpPr>
        <p:spPr>
          <a:xfrm>
            <a:off x="157781" y="3034543"/>
            <a:ext cx="4379009" cy="230832"/>
          </a:xfrm>
          <a:prstGeom prst="rect">
            <a:avLst/>
          </a:prstGeom>
          <a:noFill/>
        </p:spPr>
        <p:txBody>
          <a:bodyPr wrap="square" rtlCol="0">
            <a:spAutoFit/>
          </a:bodyPr>
          <a:lstStyle/>
          <a:p>
            <a:r>
              <a:rPr lang="nb-NO" sz="900" dirty="0" smtClean="0"/>
              <a:t>Fantastisk fontene i senter av gata i Logan </a:t>
            </a:r>
            <a:r>
              <a:rPr lang="nb-NO" sz="900" dirty="0" err="1" smtClean="0"/>
              <a:t>Square</a:t>
            </a:r>
            <a:r>
              <a:rPr lang="nb-NO" sz="900" dirty="0" smtClean="0"/>
              <a:t>.</a:t>
            </a:r>
            <a:endParaRPr lang="nb-NO" sz="900" dirty="0"/>
          </a:p>
        </p:txBody>
      </p:sp>
      <p:sp>
        <p:nvSpPr>
          <p:cNvPr id="16" name="TekstSylinder 15"/>
          <p:cNvSpPr txBox="1"/>
          <p:nvPr/>
        </p:nvSpPr>
        <p:spPr>
          <a:xfrm>
            <a:off x="86226" y="5914821"/>
            <a:ext cx="3550917" cy="369332"/>
          </a:xfrm>
          <a:prstGeom prst="rect">
            <a:avLst/>
          </a:prstGeom>
          <a:noFill/>
        </p:spPr>
        <p:txBody>
          <a:bodyPr wrap="square" rtlCol="0">
            <a:spAutoFit/>
          </a:bodyPr>
          <a:lstStyle/>
          <a:p>
            <a:r>
              <a:rPr lang="nb-NO" sz="900" dirty="0" smtClean="0"/>
              <a:t>Sykkelfeltet var farget grønt for å skille syklistene fra bilistene. Her sett mot en av sidegatene.</a:t>
            </a:r>
            <a:endParaRPr lang="nb-NO" sz="900" dirty="0"/>
          </a:p>
        </p:txBody>
      </p:sp>
      <p:sp>
        <p:nvSpPr>
          <p:cNvPr id="17" name="TekstSylinder 16"/>
          <p:cNvSpPr txBox="1"/>
          <p:nvPr/>
        </p:nvSpPr>
        <p:spPr>
          <a:xfrm>
            <a:off x="4716810" y="5965145"/>
            <a:ext cx="3960440" cy="230832"/>
          </a:xfrm>
          <a:prstGeom prst="rect">
            <a:avLst/>
          </a:prstGeom>
          <a:noFill/>
        </p:spPr>
        <p:txBody>
          <a:bodyPr wrap="square" rtlCol="0">
            <a:spAutoFit/>
          </a:bodyPr>
          <a:lstStyle/>
          <a:p>
            <a:r>
              <a:rPr lang="nb-NO" sz="900" dirty="0" smtClean="0"/>
              <a:t>Flott beplanting og en stilsikker bruk av naturstein som sittekant.</a:t>
            </a:r>
            <a:endParaRPr lang="nb-NO" sz="900" dirty="0"/>
          </a:p>
        </p:txBody>
      </p:sp>
    </p:spTree>
    <p:extLst>
      <p:ext uri="{BB962C8B-B14F-4D97-AF65-F5344CB8AC3E}">
        <p14:creationId xmlns:p14="http://schemas.microsoft.com/office/powerpoint/2010/main" val="3183284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06" y="-933332"/>
            <a:ext cx="10429708" cy="7822282"/>
          </a:xfrm>
          <a:prstGeom prst="rect">
            <a:avLst/>
          </a:prstGeom>
        </p:spPr>
      </p:pic>
      <p:sp>
        <p:nvSpPr>
          <p:cNvPr id="12" name="Title 6"/>
          <p:cNvSpPr>
            <a:spLocks noGrp="1"/>
          </p:cNvSpPr>
          <p:nvPr>
            <p:ph type="title"/>
          </p:nvPr>
        </p:nvSpPr>
        <p:spPr>
          <a:xfrm>
            <a:off x="540346" y="836161"/>
            <a:ext cx="4385806" cy="576064"/>
          </a:xfrm>
        </p:spPr>
        <p:txBody>
          <a:bodyPr/>
          <a:lstStyle/>
          <a:p>
            <a:pPr>
              <a:lnSpc>
                <a:spcPct val="150000"/>
              </a:lnSpc>
            </a:pPr>
            <a:r>
              <a:rPr lang="nb-NO" sz="5400" b="1" dirty="0" smtClean="0"/>
              <a:t>Toronto</a:t>
            </a:r>
            <a:endParaRPr lang="nb-NO" sz="5400" b="1" dirty="0"/>
          </a:p>
        </p:txBody>
      </p:sp>
      <p:sp>
        <p:nvSpPr>
          <p:cNvPr id="6" name="Rektangel 5"/>
          <p:cNvSpPr/>
          <p:nvPr/>
        </p:nvSpPr>
        <p:spPr>
          <a:xfrm>
            <a:off x="258996" y="2352864"/>
            <a:ext cx="4241790" cy="723275"/>
          </a:xfrm>
          <a:prstGeom prst="rect">
            <a:avLst/>
          </a:prstGeom>
        </p:spPr>
        <p:txBody>
          <a:bodyPr wrap="square">
            <a:spAutoFit/>
          </a:bodyPr>
          <a:lstStyle/>
          <a:p>
            <a:pPr>
              <a:spcAft>
                <a:spcPts val="600"/>
              </a:spcAft>
            </a:pPr>
            <a:endParaRPr lang="nb-NO" dirty="0" smtClean="0"/>
          </a:p>
          <a:p>
            <a:pPr>
              <a:spcAft>
                <a:spcPts val="600"/>
              </a:spcAft>
            </a:pPr>
            <a:endParaRPr lang="nb-NO" dirty="0" smtClean="0"/>
          </a:p>
        </p:txBody>
      </p:sp>
    </p:spTree>
    <p:extLst>
      <p:ext uri="{BB962C8B-B14F-4D97-AF65-F5344CB8AC3E}">
        <p14:creationId xmlns:p14="http://schemas.microsoft.com/office/powerpoint/2010/main" val="4145546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9" name="Rektangel 8"/>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7749530" y="4138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
          <p:cNvSpPr>
            <a:spLocks noGrp="1"/>
          </p:cNvSpPr>
          <p:nvPr>
            <p:ph type="title"/>
          </p:nvPr>
        </p:nvSpPr>
        <p:spPr>
          <a:xfrm>
            <a:off x="452813" y="693490"/>
            <a:ext cx="7000301" cy="469241"/>
          </a:xfrm>
        </p:spPr>
        <p:txBody>
          <a:bodyPr/>
          <a:lstStyle/>
          <a:p>
            <a:r>
              <a:rPr lang="nb-NO" sz="2400" dirty="0" smtClean="0"/>
              <a:t>Erfaringsutveksling i Toronto</a:t>
            </a:r>
            <a:endParaRPr lang="nb-NO" sz="2400" dirty="0"/>
          </a:p>
        </p:txBody>
      </p:sp>
      <p:sp>
        <p:nvSpPr>
          <p:cNvPr id="12" name="Rektangel 11"/>
          <p:cNvSpPr/>
          <p:nvPr/>
        </p:nvSpPr>
        <p:spPr>
          <a:xfrm>
            <a:off x="108298" y="6166098"/>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rotWithShape="1">
          <a:blip r:embed="rId3" cstate="print">
            <a:extLst>
              <a:ext uri="{28A0092B-C50C-407E-A947-70E740481C1C}">
                <a14:useLocalDpi xmlns:a14="http://schemas.microsoft.com/office/drawing/2010/main" val="0"/>
              </a:ext>
            </a:extLst>
          </a:blip>
          <a:srcRect b="14569"/>
          <a:stretch/>
        </p:blipFill>
        <p:spPr>
          <a:xfrm>
            <a:off x="4976212" y="3999788"/>
            <a:ext cx="3942907" cy="2526349"/>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6213" y="1110362"/>
            <a:ext cx="3942907" cy="2625200"/>
          </a:xfrm>
          <a:prstGeom prst="rect">
            <a:avLst/>
          </a:prstGeom>
        </p:spPr>
      </p:pic>
      <p:sp>
        <p:nvSpPr>
          <p:cNvPr id="10" name="Rektangel 9"/>
          <p:cNvSpPr/>
          <p:nvPr/>
        </p:nvSpPr>
        <p:spPr>
          <a:xfrm>
            <a:off x="396330" y="1053530"/>
            <a:ext cx="4320480" cy="5909310"/>
          </a:xfrm>
          <a:prstGeom prst="rect">
            <a:avLst/>
          </a:prstGeom>
        </p:spPr>
        <p:txBody>
          <a:bodyPr wrap="square">
            <a:spAutoFit/>
          </a:bodyPr>
          <a:lstStyle/>
          <a:p>
            <a:endParaRPr lang="nb-NO" sz="1200" dirty="0"/>
          </a:p>
          <a:p>
            <a:pPr>
              <a:spcAft>
                <a:spcPts val="600"/>
              </a:spcAft>
            </a:pPr>
            <a:r>
              <a:rPr lang="nb-NO" sz="1200" dirty="0" smtClean="0"/>
              <a:t>I Toronto møtte vi representanter fra kommunen. I </a:t>
            </a:r>
            <a:r>
              <a:rPr lang="nb-NO" sz="1200" dirty="0"/>
              <a:t>USA er det et krav ovenfra at det skal tilrettelegges for lokal overvannshåndtering i nye prosjekter. I Canada har man ikke de samme retningslinjene, og her er det press nedenfra som bringer fram prosjektene. </a:t>
            </a:r>
          </a:p>
          <a:p>
            <a:pPr>
              <a:spcAft>
                <a:spcPts val="600"/>
              </a:spcAft>
            </a:pPr>
            <a:endParaRPr lang="nb-NO" sz="1200" b="1" dirty="0" smtClean="0"/>
          </a:p>
          <a:p>
            <a:pPr>
              <a:spcAft>
                <a:spcPts val="600"/>
              </a:spcAft>
            </a:pPr>
            <a:r>
              <a:rPr lang="nb-NO" sz="1200" b="1" dirty="0" smtClean="0"/>
              <a:t>Prosjekter vi besøkte i Toronto:</a:t>
            </a:r>
          </a:p>
          <a:p>
            <a:pPr>
              <a:spcAft>
                <a:spcPts val="600"/>
              </a:spcAft>
            </a:pPr>
            <a:r>
              <a:rPr lang="nb-NO" sz="1200" dirty="0" err="1" smtClean="0"/>
              <a:t>Regnbed</a:t>
            </a:r>
            <a:r>
              <a:rPr lang="nb-NO" sz="1200" dirty="0" smtClean="0"/>
              <a:t> </a:t>
            </a:r>
            <a:r>
              <a:rPr lang="nb-NO" sz="1200" dirty="0"/>
              <a:t>og gresskledde forsenkninger</a:t>
            </a:r>
          </a:p>
          <a:p>
            <a:pPr marL="171450" indent="-171450">
              <a:spcAft>
                <a:spcPts val="600"/>
              </a:spcAft>
              <a:buFont typeface="Arial" panose="020B0604020202020204" pitchFamily="34" charset="0"/>
              <a:buChar char="•"/>
            </a:pPr>
            <a:r>
              <a:rPr lang="nb-NO" sz="1200" dirty="0" err="1"/>
              <a:t>Fairford</a:t>
            </a:r>
            <a:r>
              <a:rPr lang="nb-NO" sz="1200" dirty="0"/>
              <a:t> </a:t>
            </a:r>
            <a:r>
              <a:rPr lang="nb-NO" sz="1200" dirty="0" err="1"/>
              <a:t>Coxford</a:t>
            </a:r>
            <a:r>
              <a:rPr lang="nb-NO" sz="1200" dirty="0"/>
              <a:t> Ave</a:t>
            </a:r>
          </a:p>
          <a:p>
            <a:pPr marL="171450" indent="-171450">
              <a:spcAft>
                <a:spcPts val="600"/>
              </a:spcAft>
              <a:buFont typeface="Arial" panose="020B0604020202020204" pitchFamily="34" charset="0"/>
              <a:buChar char="•"/>
            </a:pPr>
            <a:r>
              <a:rPr lang="nb-NO" sz="1200" dirty="0"/>
              <a:t>South Station</a:t>
            </a:r>
          </a:p>
          <a:p>
            <a:pPr marL="171450" indent="-171450">
              <a:spcAft>
                <a:spcPts val="600"/>
              </a:spcAft>
              <a:buFont typeface="Arial" panose="020B0604020202020204" pitchFamily="34" charset="0"/>
              <a:buChar char="•"/>
            </a:pPr>
            <a:r>
              <a:rPr lang="nb-NO" sz="1200" dirty="0"/>
              <a:t>Elm </a:t>
            </a:r>
            <a:r>
              <a:rPr lang="nb-NO" sz="1200" dirty="0" smtClean="0"/>
              <a:t>Drive</a:t>
            </a:r>
          </a:p>
          <a:p>
            <a:pPr marL="171450" indent="-171450">
              <a:spcAft>
                <a:spcPts val="600"/>
              </a:spcAft>
              <a:buFont typeface="Arial" panose="020B0604020202020204" pitchFamily="34" charset="0"/>
              <a:buChar char="•"/>
            </a:pPr>
            <a:endParaRPr lang="nb-NO" sz="1200" dirty="0"/>
          </a:p>
          <a:p>
            <a:pPr>
              <a:spcAft>
                <a:spcPts val="600"/>
              </a:spcAft>
            </a:pPr>
            <a:r>
              <a:rPr lang="nb-NO" sz="1200" dirty="0" smtClean="0"/>
              <a:t>Grønne </a:t>
            </a:r>
            <a:r>
              <a:rPr lang="nb-NO" sz="1200" dirty="0"/>
              <a:t>tak</a:t>
            </a:r>
          </a:p>
          <a:p>
            <a:pPr marL="171450" indent="-171450">
              <a:spcAft>
                <a:spcPts val="600"/>
              </a:spcAft>
              <a:buFont typeface="Arial" panose="020B0604020202020204" pitchFamily="34" charset="0"/>
              <a:buChar char="•"/>
            </a:pPr>
            <a:r>
              <a:rPr lang="nb-NO" sz="1200" dirty="0"/>
              <a:t>City Hall Green </a:t>
            </a:r>
            <a:r>
              <a:rPr lang="nb-NO" sz="1200" dirty="0" err="1"/>
              <a:t>Roof</a:t>
            </a:r>
            <a:endParaRPr lang="nb-NO" sz="1200" dirty="0"/>
          </a:p>
          <a:p>
            <a:pPr marL="171450" indent="-171450">
              <a:spcAft>
                <a:spcPts val="600"/>
              </a:spcAft>
              <a:buFont typeface="Arial" panose="020B0604020202020204" pitchFamily="34" charset="0"/>
              <a:buChar char="•"/>
            </a:pPr>
            <a:r>
              <a:rPr lang="nb-NO" sz="1200" dirty="0"/>
              <a:t>401 Richmond</a:t>
            </a:r>
          </a:p>
          <a:p>
            <a:pPr marL="171450" indent="-171450">
              <a:spcAft>
                <a:spcPts val="600"/>
              </a:spcAft>
              <a:buFont typeface="Arial" panose="020B0604020202020204" pitchFamily="34" charset="0"/>
              <a:buChar char="•"/>
            </a:pPr>
            <a:r>
              <a:rPr lang="nb-NO" sz="1200" dirty="0" err="1"/>
              <a:t>Ryerson</a:t>
            </a:r>
            <a:r>
              <a:rPr lang="nb-NO" sz="1200" dirty="0"/>
              <a:t> </a:t>
            </a:r>
            <a:r>
              <a:rPr lang="nb-NO" sz="1200" dirty="0" smtClean="0"/>
              <a:t>Urban Farm</a:t>
            </a:r>
            <a:endParaRPr lang="nb-NO" sz="1200" dirty="0"/>
          </a:p>
          <a:p>
            <a:pPr>
              <a:spcAft>
                <a:spcPts val="600"/>
              </a:spcAft>
            </a:pPr>
            <a:endParaRPr lang="nb-NO" sz="1200" dirty="0" smtClean="0"/>
          </a:p>
          <a:p>
            <a:pPr>
              <a:spcAft>
                <a:spcPts val="600"/>
              </a:spcAft>
            </a:pPr>
            <a:r>
              <a:rPr lang="nb-NO" sz="1200" dirty="0" smtClean="0"/>
              <a:t>Annet</a:t>
            </a:r>
            <a:endParaRPr lang="nb-NO" sz="1200" dirty="0"/>
          </a:p>
          <a:p>
            <a:pPr marL="171450" indent="-171450">
              <a:spcAft>
                <a:spcPts val="600"/>
              </a:spcAft>
              <a:buFont typeface="Arial" panose="020B0604020202020204" pitchFamily="34" charset="0"/>
              <a:buChar char="•"/>
            </a:pPr>
            <a:r>
              <a:rPr lang="nb-NO" sz="1200" dirty="0" err="1"/>
              <a:t>Village</a:t>
            </a:r>
            <a:r>
              <a:rPr lang="nb-NO" sz="1200" dirty="0"/>
              <a:t> </a:t>
            </a:r>
            <a:r>
              <a:rPr lang="nb-NO" sz="1200" dirty="0" err="1"/>
              <a:t>of</a:t>
            </a:r>
            <a:r>
              <a:rPr lang="nb-NO" sz="1200" dirty="0"/>
              <a:t> Yorkville</a:t>
            </a:r>
          </a:p>
          <a:p>
            <a:pPr marL="171450" indent="-171450">
              <a:spcAft>
                <a:spcPts val="600"/>
              </a:spcAft>
              <a:buFont typeface="Arial" panose="020B0604020202020204" pitchFamily="34" charset="0"/>
              <a:buChar char="•"/>
            </a:pPr>
            <a:r>
              <a:rPr lang="nb-NO" sz="1200" dirty="0"/>
              <a:t>Evergreen </a:t>
            </a:r>
            <a:r>
              <a:rPr lang="nb-NO" sz="1200" dirty="0" err="1"/>
              <a:t>Brickworks</a:t>
            </a:r>
            <a:endParaRPr lang="nb-NO" sz="1200" dirty="0"/>
          </a:p>
          <a:p>
            <a:pPr marL="171450" indent="-171450">
              <a:spcAft>
                <a:spcPts val="600"/>
              </a:spcAft>
              <a:buFont typeface="Arial" panose="020B0604020202020204" pitchFamily="34" charset="0"/>
              <a:buChar char="•"/>
            </a:pPr>
            <a:r>
              <a:rPr lang="nb-NO" sz="1200" dirty="0"/>
              <a:t>Harbourfront</a:t>
            </a:r>
          </a:p>
          <a:p>
            <a:pPr marL="171450" indent="-171450">
              <a:spcAft>
                <a:spcPts val="600"/>
              </a:spcAft>
              <a:buFont typeface="Arial" panose="020B0604020202020204" pitchFamily="34" charset="0"/>
              <a:buChar char="•"/>
            </a:pPr>
            <a:r>
              <a:rPr lang="nb-NO" sz="1200" dirty="0" err="1"/>
              <a:t>Queensway</a:t>
            </a:r>
            <a:endParaRPr lang="nb-NO" sz="1200" dirty="0"/>
          </a:p>
          <a:p>
            <a:endParaRPr lang="nb-NO" sz="1200" dirty="0"/>
          </a:p>
        </p:txBody>
      </p:sp>
    </p:spTree>
    <p:extLst>
      <p:ext uri="{BB962C8B-B14F-4D97-AF65-F5344CB8AC3E}">
        <p14:creationId xmlns:p14="http://schemas.microsoft.com/office/powerpoint/2010/main" val="586089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549474"/>
            <a:ext cx="4385806" cy="576064"/>
          </a:xfrm>
        </p:spPr>
        <p:txBody>
          <a:bodyPr/>
          <a:lstStyle/>
          <a:p>
            <a:pPr>
              <a:spcAft>
                <a:spcPts val="600"/>
              </a:spcAft>
            </a:pPr>
            <a:r>
              <a:rPr lang="nb-NO" sz="1800" b="1" dirty="0" err="1" smtClean="0"/>
              <a:t>Fairford</a:t>
            </a:r>
            <a:r>
              <a:rPr lang="nb-NO" sz="1800" b="1" dirty="0"/>
              <a:t>/</a:t>
            </a:r>
            <a:r>
              <a:rPr lang="nb-NO" sz="1800" b="1" dirty="0" err="1" smtClean="0"/>
              <a:t>Coxford</a:t>
            </a:r>
            <a:r>
              <a:rPr lang="nb-NO" sz="1800" b="1" dirty="0" smtClean="0"/>
              <a:t> </a:t>
            </a:r>
            <a:r>
              <a:rPr lang="nb-NO" sz="1800" b="1" dirty="0"/>
              <a:t>Ave</a:t>
            </a:r>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58979" y="997316"/>
            <a:ext cx="6463058" cy="4847294"/>
          </a:xfrm>
          <a:prstGeom prst="rect">
            <a:avLst/>
          </a:prstGeom>
        </p:spPr>
      </p:pic>
      <p:sp>
        <p:nvSpPr>
          <p:cNvPr id="6" name="Rektangel 5"/>
          <p:cNvSpPr/>
          <p:nvPr/>
        </p:nvSpPr>
        <p:spPr>
          <a:xfrm>
            <a:off x="258996" y="1053530"/>
            <a:ext cx="3593718" cy="5740033"/>
          </a:xfrm>
          <a:prstGeom prst="rect">
            <a:avLst/>
          </a:prstGeom>
        </p:spPr>
        <p:txBody>
          <a:bodyPr wrap="square">
            <a:spAutoFit/>
          </a:bodyPr>
          <a:lstStyle/>
          <a:p>
            <a:pPr>
              <a:spcAft>
                <a:spcPts val="600"/>
              </a:spcAft>
            </a:pPr>
            <a:r>
              <a:rPr lang="nb-NO" sz="1200" dirty="0" smtClean="0"/>
              <a:t>Dette prosjektet var opprinnelig et rent trafikksikkerhetstiltak, men kommunens landskapsarkitekt grep muligheten til å gjøre litt mer ut av det. Før ombyggingen var dette et stort, utflytende kryssområde med et uoversiktlig kjøremønster. </a:t>
            </a:r>
          </a:p>
          <a:p>
            <a:pPr>
              <a:spcAft>
                <a:spcPts val="600"/>
              </a:spcAft>
            </a:pPr>
            <a:r>
              <a:rPr lang="nb-NO" sz="1200" dirty="0" smtClean="0"/>
              <a:t>Det overflødige asfaltarealet er bygget om til en liten park der det grønne arealet tar imot overvann og fungerer som </a:t>
            </a:r>
            <a:r>
              <a:rPr lang="nb-NO" sz="1200" dirty="0" err="1" smtClean="0"/>
              <a:t>regnbed</a:t>
            </a:r>
            <a:r>
              <a:rPr lang="nb-NO" sz="1200" dirty="0" smtClean="0"/>
              <a:t>. Her er det tilrettelagt med beplantning, benker, belysning og sykkelparkering. </a:t>
            </a:r>
          </a:p>
          <a:p>
            <a:pPr>
              <a:spcAft>
                <a:spcPts val="600"/>
              </a:spcAft>
            </a:pPr>
            <a:r>
              <a:rPr lang="nb-NO" sz="1200" dirty="0" smtClean="0"/>
              <a:t>Det var mange skeptikere i forkant av utbyggingen, og området som skulle bygges om til </a:t>
            </a:r>
            <a:r>
              <a:rPr lang="nb-NO" sz="1200" dirty="0" err="1" smtClean="0"/>
              <a:t>regnbed</a:t>
            </a:r>
            <a:r>
              <a:rPr lang="nb-NO" sz="1200" dirty="0" smtClean="0"/>
              <a:t>/park ble derfor stengt av en periode før bygging for å teste ut hvordan det fungerte. </a:t>
            </a:r>
          </a:p>
          <a:p>
            <a:pPr>
              <a:spcAft>
                <a:spcPts val="600"/>
              </a:spcAft>
            </a:pPr>
            <a:r>
              <a:rPr lang="nb-NO" sz="1200" dirty="0" smtClean="0"/>
              <a:t>Det er lagt vekt på stauder som tiltrekker seg insekter og sommerfugler i tillegg til at de skal tåle å stå å </a:t>
            </a:r>
            <a:r>
              <a:rPr lang="nb-NO" sz="1200" dirty="0" err="1" smtClean="0"/>
              <a:t>regnbed</a:t>
            </a:r>
            <a:r>
              <a:rPr lang="nb-NO" sz="1200" dirty="0" smtClean="0"/>
              <a:t>. </a:t>
            </a:r>
            <a:r>
              <a:rPr lang="nb-NO" sz="1200" dirty="0" err="1" smtClean="0"/>
              <a:t>Solhatt</a:t>
            </a:r>
            <a:r>
              <a:rPr lang="nb-NO" sz="1200" dirty="0" smtClean="0"/>
              <a:t> er et eksempel på en slik plante.</a:t>
            </a:r>
          </a:p>
          <a:p>
            <a:pPr>
              <a:spcAft>
                <a:spcPts val="600"/>
              </a:spcAft>
            </a:pPr>
            <a:r>
              <a:rPr lang="nb-NO" sz="1200" dirty="0" smtClean="0"/>
              <a:t>Det er beregnet at 198 000 liter overvann tas opp i anlegget pr. år. Beplantningen virket noe tørkeutsatt, men dette kan ha noe med jordsmonnet å gjøre. Infiltrasjonen i </a:t>
            </a:r>
            <a:r>
              <a:rPr lang="nb-NO" sz="1200" dirty="0" err="1" smtClean="0"/>
              <a:t>regnbedjord</a:t>
            </a:r>
            <a:r>
              <a:rPr lang="nb-NO" sz="1200" dirty="0" smtClean="0"/>
              <a:t> skal være god, og resultatet kan bli at plantene får for lite vann i tørkeperioder.</a:t>
            </a:r>
          </a:p>
          <a:p>
            <a:pPr>
              <a:spcAft>
                <a:spcPts val="600"/>
              </a:spcAft>
            </a:pPr>
            <a:endParaRPr lang="nb-NO" dirty="0" smtClean="0"/>
          </a:p>
        </p:txBody>
      </p:sp>
    </p:spTree>
    <p:extLst>
      <p:ext uri="{BB962C8B-B14F-4D97-AF65-F5344CB8AC3E}">
        <p14:creationId xmlns:p14="http://schemas.microsoft.com/office/powerpoint/2010/main" val="2970473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lnSpc>
                <a:spcPct val="150000"/>
              </a:lnSpc>
            </a:pPr>
            <a:r>
              <a:rPr lang="nb-NO" sz="1800" b="1" dirty="0" smtClean="0"/>
              <a:t>Hvorfor Philadelphia og Toronto?</a:t>
            </a:r>
            <a:endParaRPr lang="nb-NO" sz="1800" dirty="0"/>
          </a:p>
        </p:txBody>
      </p:sp>
      <p:sp>
        <p:nvSpPr>
          <p:cNvPr id="13" name="Rektangel 12"/>
          <p:cNvSpPr/>
          <p:nvPr/>
        </p:nvSpPr>
        <p:spPr>
          <a:xfrm>
            <a:off x="258996" y="2352864"/>
            <a:ext cx="4097774" cy="3000821"/>
          </a:xfrm>
          <a:prstGeom prst="rect">
            <a:avLst/>
          </a:prstGeom>
        </p:spPr>
        <p:txBody>
          <a:bodyPr wrap="square">
            <a:spAutoFit/>
          </a:bodyPr>
          <a:lstStyle/>
          <a:p>
            <a:pPr>
              <a:spcAft>
                <a:spcPts val="600"/>
              </a:spcAft>
            </a:pPr>
            <a:r>
              <a:rPr lang="nb-NO" sz="1200" dirty="0"/>
              <a:t>I USA og Canada har man de siste årene jobbet med en alternativ metode for håndtering av overvann, lokal overvannshåndtering. Dette har man hatt stor suksess med, og metoden benyttes nå over store deler av USA. </a:t>
            </a:r>
            <a:endParaRPr lang="nb-NO" sz="1200" dirty="0" smtClean="0"/>
          </a:p>
          <a:p>
            <a:pPr>
              <a:spcAft>
                <a:spcPts val="600"/>
              </a:spcAft>
            </a:pPr>
            <a:r>
              <a:rPr lang="nb-NO" sz="1200" dirty="0" smtClean="0"/>
              <a:t>Snø, is og salting gir spesielle utfordringer til lokal overvannshåndtering. Vi ønsket å dra til steder som også har dette, og valgte derfor Philadelphia og Toronto.</a:t>
            </a:r>
          </a:p>
          <a:p>
            <a:pPr>
              <a:spcAft>
                <a:spcPts val="600"/>
              </a:spcAft>
            </a:pPr>
            <a:r>
              <a:rPr lang="nb-NO" sz="1200" dirty="0" smtClean="0"/>
              <a:t>I </a:t>
            </a:r>
            <a:r>
              <a:rPr lang="nb-NO" sz="1200" dirty="0"/>
              <a:t>begge </a:t>
            </a:r>
            <a:r>
              <a:rPr lang="nb-NO" sz="1200" dirty="0" smtClean="0"/>
              <a:t>byene hadde vi på forhånd avtalt å møte representanter fra kommunen </a:t>
            </a:r>
            <a:r>
              <a:rPr lang="nb-NO" sz="1200" dirty="0"/>
              <a:t>og andre aktuelle </a:t>
            </a:r>
            <a:r>
              <a:rPr lang="nb-NO" sz="1200" dirty="0" smtClean="0"/>
              <a:t>aktører og forsøkt å gjøre et så grundig forarbeide som mulig.</a:t>
            </a:r>
          </a:p>
          <a:p>
            <a:pPr>
              <a:spcAft>
                <a:spcPts val="600"/>
              </a:spcAft>
            </a:pPr>
            <a:endParaRPr lang="nb-NO" dirty="0" smtClean="0"/>
          </a:p>
        </p:txBody>
      </p:sp>
      <p:sp>
        <p:nvSpPr>
          <p:cNvPr id="2" name="Rektangel 1"/>
          <p:cNvSpPr/>
          <p:nvPr/>
        </p:nvSpPr>
        <p:spPr>
          <a:xfrm>
            <a:off x="108298" y="6166098"/>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bilde 9"/>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9219" r="29219"/>
          <a:stretch>
            <a:fillRect/>
          </a:stretch>
        </p:blipFill>
        <p:spPr>
          <a:xfrm>
            <a:off x="4716810" y="172725"/>
            <a:ext cx="4174812" cy="6509432"/>
          </a:xfrm>
        </p:spPr>
      </p:pic>
    </p:spTree>
    <p:extLst>
      <p:ext uri="{BB962C8B-B14F-4D97-AF65-F5344CB8AC3E}">
        <p14:creationId xmlns:p14="http://schemas.microsoft.com/office/powerpoint/2010/main" val="1331204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8" y="5931937"/>
            <a:ext cx="8947744"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Rektangel 9"/>
          <p:cNvSpPr/>
          <p:nvPr/>
        </p:nvSpPr>
        <p:spPr>
          <a:xfrm>
            <a:off x="180307" y="6238106"/>
            <a:ext cx="4320480" cy="723275"/>
          </a:xfrm>
          <a:prstGeom prst="rect">
            <a:avLst/>
          </a:prstGeom>
        </p:spPr>
        <p:txBody>
          <a:bodyPr wrap="square">
            <a:spAutoFit/>
          </a:bodyPr>
          <a:lstStyle/>
          <a:p>
            <a:pPr>
              <a:spcAft>
                <a:spcPts val="600"/>
              </a:spcAft>
            </a:pPr>
            <a:r>
              <a:rPr lang="nb-NO" sz="900" dirty="0" smtClean="0"/>
              <a:t>Det lille parkområdet avgrenses av kantstein mot </a:t>
            </a:r>
            <a:r>
              <a:rPr lang="nb-NO" sz="900" dirty="0" err="1" smtClean="0"/>
              <a:t>fortausarealene</a:t>
            </a:r>
            <a:r>
              <a:rPr lang="nb-NO" sz="900" dirty="0" smtClean="0"/>
              <a:t>, og går over til en granittkant i forbindelse med en liten plassdannelse.</a:t>
            </a:r>
          </a:p>
          <a:p>
            <a:pPr>
              <a:spcAft>
                <a:spcPts val="600"/>
              </a:spcAft>
            </a:pPr>
            <a:endParaRPr lang="nb-NO" dirty="0" smtClean="0"/>
          </a:p>
        </p:txBody>
      </p:sp>
      <p:sp>
        <p:nvSpPr>
          <p:cNvPr id="14" name="Rektangel 13"/>
          <p:cNvSpPr/>
          <p:nvPr/>
        </p:nvSpPr>
        <p:spPr>
          <a:xfrm>
            <a:off x="4572794" y="6238106"/>
            <a:ext cx="4320480" cy="584775"/>
          </a:xfrm>
          <a:prstGeom prst="rect">
            <a:avLst/>
          </a:prstGeom>
        </p:spPr>
        <p:txBody>
          <a:bodyPr wrap="square">
            <a:spAutoFit/>
          </a:bodyPr>
          <a:lstStyle/>
          <a:p>
            <a:pPr>
              <a:spcAft>
                <a:spcPts val="600"/>
              </a:spcAft>
            </a:pPr>
            <a:r>
              <a:rPr lang="nb-NO" sz="900" dirty="0" smtClean="0"/>
              <a:t>Rød og gul </a:t>
            </a:r>
            <a:r>
              <a:rPr lang="nb-NO" sz="900" dirty="0" err="1" smtClean="0"/>
              <a:t>solhatt</a:t>
            </a:r>
            <a:r>
              <a:rPr lang="nb-NO" sz="900" dirty="0"/>
              <a:t> </a:t>
            </a:r>
            <a:r>
              <a:rPr lang="nb-NO" sz="900" dirty="0" smtClean="0"/>
              <a:t>er utstrakt brukt i anlegget.</a:t>
            </a:r>
          </a:p>
          <a:p>
            <a:pPr>
              <a:spcAft>
                <a:spcPts val="600"/>
              </a:spcAft>
            </a:pPr>
            <a:endParaRPr lang="nb-NO" dirty="0" smtClean="0"/>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b="2158"/>
          <a:stretch/>
        </p:blipFill>
        <p:spPr>
          <a:xfrm>
            <a:off x="6666112" y="3501803"/>
            <a:ext cx="1862036" cy="2736304"/>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95" y="334956"/>
            <a:ext cx="3930335" cy="5903149"/>
          </a:xfrm>
          <a:prstGeom prst="rect">
            <a:avLst/>
          </a:prstGeom>
        </p:spPr>
      </p:pic>
      <p:pic>
        <p:nvPicPr>
          <p:cNvPr id="11" name="Bil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803" y="3501802"/>
            <a:ext cx="1821840" cy="2736304"/>
          </a:xfrm>
          <a:prstGeom prst="rect">
            <a:avLst/>
          </a:prstGeom>
        </p:spPr>
      </p:pic>
      <p:pic>
        <p:nvPicPr>
          <p:cNvPr id="12" name="Bilde 11"/>
          <p:cNvPicPr>
            <a:picLocks noChangeAspect="1"/>
          </p:cNvPicPr>
          <p:nvPr/>
        </p:nvPicPr>
        <p:blipFill rotWithShape="1">
          <a:blip r:embed="rId6" cstate="print">
            <a:extLst>
              <a:ext uri="{28A0092B-C50C-407E-A947-70E740481C1C}">
                <a14:useLocalDpi xmlns:a14="http://schemas.microsoft.com/office/drawing/2010/main" val="0"/>
              </a:ext>
            </a:extLst>
          </a:blip>
          <a:srcRect l="3889" r="5278"/>
          <a:stretch/>
        </p:blipFill>
        <p:spPr>
          <a:xfrm>
            <a:off x="4654180" y="384082"/>
            <a:ext cx="3879054" cy="2843342"/>
          </a:xfrm>
          <a:prstGeom prst="rect">
            <a:avLst/>
          </a:prstGeom>
        </p:spPr>
      </p:pic>
    </p:spTree>
    <p:extLst>
      <p:ext uri="{BB962C8B-B14F-4D97-AF65-F5344CB8AC3E}">
        <p14:creationId xmlns:p14="http://schemas.microsoft.com/office/powerpoint/2010/main" val="2343359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8" y="5931937"/>
            <a:ext cx="8947744"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t="4062"/>
          <a:stretch/>
        </p:blipFill>
        <p:spPr>
          <a:xfrm rot="5400000">
            <a:off x="-567701" y="1169619"/>
            <a:ext cx="5895183" cy="4241790"/>
          </a:xfrm>
          <a:prstGeom prst="rect">
            <a:avLst/>
          </a:prstGeom>
        </p:spPr>
      </p:pic>
      <p:sp>
        <p:nvSpPr>
          <p:cNvPr id="10" name="Rektangel 9"/>
          <p:cNvSpPr/>
          <p:nvPr/>
        </p:nvSpPr>
        <p:spPr>
          <a:xfrm>
            <a:off x="180307" y="6238106"/>
            <a:ext cx="4320480" cy="723275"/>
          </a:xfrm>
          <a:prstGeom prst="rect">
            <a:avLst/>
          </a:prstGeom>
        </p:spPr>
        <p:txBody>
          <a:bodyPr wrap="square">
            <a:spAutoFit/>
          </a:bodyPr>
          <a:lstStyle/>
          <a:p>
            <a:pPr>
              <a:spcAft>
                <a:spcPts val="600"/>
              </a:spcAft>
            </a:pPr>
            <a:r>
              <a:rPr lang="nb-NO" sz="900" dirty="0"/>
              <a:t>S</a:t>
            </a:r>
            <a:r>
              <a:rPr lang="nb-NO" sz="900" dirty="0" smtClean="0"/>
              <a:t>pesialdesignede sluk og rister ved </a:t>
            </a:r>
            <a:r>
              <a:rPr lang="nb-NO" sz="900" dirty="0" err="1" smtClean="0"/>
              <a:t>Fairford</a:t>
            </a:r>
            <a:r>
              <a:rPr lang="nb-NO" sz="900" dirty="0" smtClean="0"/>
              <a:t>/</a:t>
            </a:r>
            <a:r>
              <a:rPr lang="nb-NO" sz="900" dirty="0" err="1" smtClean="0"/>
              <a:t>Coxford</a:t>
            </a:r>
            <a:r>
              <a:rPr lang="nb-NO" sz="900" dirty="0" smtClean="0"/>
              <a:t> Avenue framstår som små smykker i anlegget </a:t>
            </a:r>
          </a:p>
          <a:p>
            <a:pPr>
              <a:spcAft>
                <a:spcPts val="600"/>
              </a:spcAft>
            </a:pPr>
            <a:endParaRPr lang="nb-NO" dirty="0" smtClean="0"/>
          </a:p>
        </p:txBody>
      </p:sp>
      <p:sp>
        <p:nvSpPr>
          <p:cNvPr id="14" name="Rektangel 13"/>
          <p:cNvSpPr/>
          <p:nvPr/>
        </p:nvSpPr>
        <p:spPr>
          <a:xfrm>
            <a:off x="4788818" y="6238106"/>
            <a:ext cx="3888432" cy="723275"/>
          </a:xfrm>
          <a:prstGeom prst="rect">
            <a:avLst/>
          </a:prstGeom>
        </p:spPr>
        <p:txBody>
          <a:bodyPr wrap="square">
            <a:spAutoFit/>
          </a:bodyPr>
          <a:lstStyle/>
          <a:p>
            <a:pPr>
              <a:spcAft>
                <a:spcPts val="600"/>
              </a:spcAft>
            </a:pPr>
            <a:r>
              <a:rPr lang="nb-NO" sz="900" dirty="0" smtClean="0"/>
              <a:t>Det viste seg at det var behov for å bremse vannet ved utløpet for å unngå erosjon. Steiner er derfor lagt ut i etterkant.</a:t>
            </a:r>
          </a:p>
          <a:p>
            <a:pPr>
              <a:spcAft>
                <a:spcPts val="600"/>
              </a:spcAft>
            </a:pPr>
            <a:endParaRPr lang="nb-NO" dirty="0" smtClean="0"/>
          </a:p>
        </p:txBody>
      </p:sp>
      <p:pic>
        <p:nvPicPr>
          <p:cNvPr id="12" name="Bilde 11"/>
          <p:cNvPicPr>
            <a:picLocks noChangeAspect="1"/>
          </p:cNvPicPr>
          <p:nvPr/>
        </p:nvPicPr>
        <p:blipFill rotWithShape="1">
          <a:blip r:embed="rId4" cstate="print">
            <a:extLst>
              <a:ext uri="{28A0092B-C50C-407E-A947-70E740481C1C}">
                <a14:useLocalDpi xmlns:a14="http://schemas.microsoft.com/office/drawing/2010/main" val="0"/>
              </a:ext>
            </a:extLst>
          </a:blip>
          <a:srcRect t="6244"/>
          <a:stretch/>
        </p:blipFill>
        <p:spPr>
          <a:xfrm>
            <a:off x="4819720" y="2709714"/>
            <a:ext cx="2777410" cy="3471968"/>
          </a:xfrm>
          <a:prstGeom prst="rect">
            <a:avLst/>
          </a:prstGeom>
        </p:spPr>
      </p:pic>
      <p:pic>
        <p:nvPicPr>
          <p:cNvPr id="13" name="Bild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720" y="342922"/>
            <a:ext cx="2771680" cy="2078760"/>
          </a:xfrm>
          <a:prstGeom prst="rect">
            <a:avLst/>
          </a:prstGeom>
        </p:spPr>
      </p:pic>
    </p:spTree>
    <p:extLst>
      <p:ext uri="{BB962C8B-B14F-4D97-AF65-F5344CB8AC3E}">
        <p14:creationId xmlns:p14="http://schemas.microsoft.com/office/powerpoint/2010/main" val="1209775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405458"/>
            <a:ext cx="4385806" cy="576064"/>
          </a:xfrm>
        </p:spPr>
        <p:txBody>
          <a:bodyPr/>
          <a:lstStyle/>
          <a:p>
            <a:pPr>
              <a:spcAft>
                <a:spcPts val="600"/>
              </a:spcAft>
            </a:pPr>
            <a:r>
              <a:rPr lang="nb-NO" sz="1800" b="1" dirty="0"/>
              <a:t>South Station</a:t>
            </a:r>
            <a:r>
              <a:rPr lang="nb-NO" sz="1800" dirty="0"/>
              <a:t/>
            </a:r>
            <a:br>
              <a:rPr lang="nb-NO" sz="1800" dirty="0"/>
            </a:br>
            <a:r>
              <a:rPr lang="nb-NO" sz="1800" dirty="0"/>
              <a:t/>
            </a:r>
            <a:br>
              <a:rPr lang="nb-NO" sz="1800" dirty="0"/>
            </a:br>
            <a:r>
              <a:rPr lang="nb-NO" sz="1800" dirty="0"/>
              <a:t/>
            </a:r>
            <a:br>
              <a:rPr lang="nb-NO" sz="1800" dirty="0"/>
            </a:br>
            <a:endParaRPr lang="nb-NO" sz="1800" b="1" dirty="0"/>
          </a:p>
        </p:txBody>
      </p:sp>
      <p:sp>
        <p:nvSpPr>
          <p:cNvPr id="6" name="Rektangel 5"/>
          <p:cNvSpPr/>
          <p:nvPr/>
        </p:nvSpPr>
        <p:spPr>
          <a:xfrm>
            <a:off x="258996" y="793949"/>
            <a:ext cx="3809742" cy="2923877"/>
          </a:xfrm>
          <a:prstGeom prst="rect">
            <a:avLst/>
          </a:prstGeom>
        </p:spPr>
        <p:txBody>
          <a:bodyPr wrap="square">
            <a:spAutoFit/>
          </a:bodyPr>
          <a:lstStyle/>
          <a:p>
            <a:pPr>
              <a:spcAft>
                <a:spcPts val="600"/>
              </a:spcAft>
            </a:pPr>
            <a:r>
              <a:rPr lang="nb-NO" sz="1200" dirty="0" smtClean="0"/>
              <a:t>Ved South Station er det etablert </a:t>
            </a:r>
            <a:r>
              <a:rPr lang="nb-NO" sz="1200" dirty="0" err="1" smtClean="0"/>
              <a:t>regnbed</a:t>
            </a:r>
            <a:r>
              <a:rPr lang="nb-NO" sz="1200" dirty="0" smtClean="0"/>
              <a:t> og gresskledde forsenkninger. Tiltaket ble først og fremst etablert for å smalne inn kjørearealet fordi dette var for bredt. Men når det først skulle gjøres noe her, benyttet man muligheten til å etablere anlegg for lokal overvannshåndtering.</a:t>
            </a:r>
          </a:p>
          <a:p>
            <a:pPr>
              <a:spcAft>
                <a:spcPts val="600"/>
              </a:spcAft>
            </a:pPr>
            <a:r>
              <a:rPr lang="nb-NO" sz="1200" dirty="0" smtClean="0"/>
              <a:t>I regnbedet er det plantet Iris </a:t>
            </a:r>
            <a:r>
              <a:rPr lang="nb-NO" sz="1200" dirty="0" err="1" smtClean="0"/>
              <a:t>sibirica</a:t>
            </a:r>
            <a:r>
              <a:rPr lang="nb-NO" sz="1200" dirty="0" smtClean="0"/>
              <a:t> og </a:t>
            </a:r>
            <a:r>
              <a:rPr lang="nb-NO" sz="1200" dirty="0" err="1" smtClean="0"/>
              <a:t>Rudbeckia</a:t>
            </a:r>
            <a:r>
              <a:rPr lang="nb-NO" sz="1200" dirty="0" smtClean="0"/>
              <a:t> </a:t>
            </a:r>
            <a:r>
              <a:rPr lang="nb-NO" sz="1200" dirty="0" err="1" smtClean="0"/>
              <a:t>fulgida</a:t>
            </a:r>
            <a:r>
              <a:rPr lang="nb-NO" sz="1200" dirty="0" smtClean="0"/>
              <a:t>. Begge artene så ut til å trives bra. I Norge er Iris </a:t>
            </a:r>
            <a:r>
              <a:rPr lang="nb-NO" sz="1200" dirty="0" err="1" smtClean="0"/>
              <a:t>sibirica</a:t>
            </a:r>
            <a:r>
              <a:rPr lang="nb-NO" sz="1200" dirty="0" smtClean="0"/>
              <a:t> en fremmed art med potensielt høy risiko for spredning, og bør derfor brukes med forsiktighet. Iris </a:t>
            </a:r>
            <a:r>
              <a:rPr lang="nb-NO" sz="1200" dirty="0" err="1" smtClean="0"/>
              <a:t>pseudacorus</a:t>
            </a:r>
            <a:r>
              <a:rPr lang="nb-NO" sz="1200" dirty="0" smtClean="0"/>
              <a:t> er imidlertid en hjemlig art hos oss, og kan dermed med fordel benyttes.</a:t>
            </a:r>
          </a:p>
          <a:p>
            <a:pPr>
              <a:spcAft>
                <a:spcPts val="600"/>
              </a:spcAft>
            </a:pPr>
            <a:endParaRPr lang="nb-NO" dirty="0" smtClean="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78" y="189434"/>
            <a:ext cx="4637983" cy="6183977"/>
          </a:xfrm>
          <a:prstGeom prst="rect">
            <a:avLst/>
          </a:prstGeom>
        </p:spPr>
      </p:pic>
      <p:sp>
        <p:nvSpPr>
          <p:cNvPr id="10" name="Rektangel 9"/>
          <p:cNvSpPr/>
          <p:nvPr/>
        </p:nvSpPr>
        <p:spPr>
          <a:xfrm>
            <a:off x="4253483" y="6373411"/>
            <a:ext cx="4351759" cy="579839"/>
          </a:xfrm>
          <a:prstGeom prst="rect">
            <a:avLst/>
          </a:prstGeom>
        </p:spPr>
        <p:txBody>
          <a:bodyPr wrap="square">
            <a:spAutoFit/>
          </a:bodyPr>
          <a:lstStyle/>
          <a:p>
            <a:pPr>
              <a:spcAft>
                <a:spcPts val="600"/>
              </a:spcAft>
            </a:pPr>
            <a:r>
              <a:rPr lang="nb-NO" sz="900" dirty="0" err="1" smtClean="0"/>
              <a:t>Regnbed</a:t>
            </a:r>
            <a:r>
              <a:rPr lang="nb-NO" sz="900" dirty="0" smtClean="0"/>
              <a:t> langs stasjonsbygget</a:t>
            </a:r>
          </a:p>
          <a:p>
            <a:pPr>
              <a:spcAft>
                <a:spcPts val="600"/>
              </a:spcAft>
            </a:pPr>
            <a:endParaRPr lang="nb-NO" dirty="0" smtClean="0"/>
          </a:p>
        </p:txBody>
      </p:sp>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431" y="3478394"/>
            <a:ext cx="3859593" cy="2894695"/>
          </a:xfrm>
          <a:prstGeom prst="rect">
            <a:avLst/>
          </a:prstGeom>
        </p:spPr>
      </p:pic>
      <p:sp>
        <p:nvSpPr>
          <p:cNvPr id="13" name="Rektangel 12"/>
          <p:cNvSpPr/>
          <p:nvPr/>
        </p:nvSpPr>
        <p:spPr>
          <a:xfrm>
            <a:off x="180307" y="6382122"/>
            <a:ext cx="3933718" cy="723275"/>
          </a:xfrm>
          <a:prstGeom prst="rect">
            <a:avLst/>
          </a:prstGeom>
        </p:spPr>
        <p:txBody>
          <a:bodyPr wrap="square">
            <a:spAutoFit/>
          </a:bodyPr>
          <a:lstStyle/>
          <a:p>
            <a:pPr>
              <a:spcAft>
                <a:spcPts val="600"/>
              </a:spcAft>
            </a:pPr>
            <a:r>
              <a:rPr lang="nb-NO" sz="900" dirty="0" smtClean="0"/>
              <a:t>Det er laget forsenkninger i kanten rundt regnbedet slik at vann slipper inn.</a:t>
            </a:r>
          </a:p>
          <a:p>
            <a:pPr>
              <a:spcAft>
                <a:spcPts val="600"/>
              </a:spcAft>
            </a:pPr>
            <a:endParaRPr lang="nb-NO" dirty="0" smtClean="0"/>
          </a:p>
        </p:txBody>
      </p:sp>
    </p:spTree>
    <p:extLst>
      <p:ext uri="{BB962C8B-B14F-4D97-AF65-F5344CB8AC3E}">
        <p14:creationId xmlns:p14="http://schemas.microsoft.com/office/powerpoint/2010/main" val="3158297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r="4675" b="7695"/>
          <a:stretch/>
        </p:blipFill>
        <p:spPr>
          <a:xfrm rot="5400000">
            <a:off x="3621926" y="1072475"/>
            <a:ext cx="6131442" cy="4453008"/>
          </a:xfrm>
          <a:prstGeom prst="rect">
            <a:avLst/>
          </a:prstGeom>
        </p:spPr>
      </p:pic>
      <p:sp>
        <p:nvSpPr>
          <p:cNvPr id="10" name="Rektangel 9"/>
          <p:cNvSpPr/>
          <p:nvPr/>
        </p:nvSpPr>
        <p:spPr>
          <a:xfrm>
            <a:off x="4428777" y="6373412"/>
            <a:ext cx="4485373" cy="584775"/>
          </a:xfrm>
          <a:prstGeom prst="rect">
            <a:avLst/>
          </a:prstGeom>
        </p:spPr>
        <p:txBody>
          <a:bodyPr wrap="square">
            <a:spAutoFit/>
          </a:bodyPr>
          <a:lstStyle/>
          <a:p>
            <a:pPr>
              <a:spcAft>
                <a:spcPts val="600"/>
              </a:spcAft>
            </a:pPr>
            <a:r>
              <a:rPr lang="nb-NO" sz="900" dirty="0" smtClean="0"/>
              <a:t>På motsatt side av gata er det etablert gresskledde forsenkninger.</a:t>
            </a:r>
          </a:p>
          <a:p>
            <a:pPr>
              <a:spcAft>
                <a:spcPts val="600"/>
              </a:spcAft>
            </a:pPr>
            <a:endParaRPr lang="nb-NO" dirty="0" smtClean="0"/>
          </a:p>
        </p:txBody>
      </p:sp>
      <p:pic>
        <p:nvPicPr>
          <p:cNvPr id="9" name="Bilde 8"/>
          <p:cNvPicPr>
            <a:picLocks noChangeAspect="1"/>
          </p:cNvPicPr>
          <p:nvPr/>
        </p:nvPicPr>
        <p:blipFill rotWithShape="1">
          <a:blip r:embed="rId4" cstate="print">
            <a:extLst>
              <a:ext uri="{28A0092B-C50C-407E-A947-70E740481C1C}">
                <a14:useLocalDpi xmlns:a14="http://schemas.microsoft.com/office/drawing/2010/main" val="0"/>
              </a:ext>
            </a:extLst>
          </a:blip>
          <a:srcRect t="10579" b="2987"/>
          <a:stretch/>
        </p:blipFill>
        <p:spPr>
          <a:xfrm rot="5400000">
            <a:off x="-826010" y="1311580"/>
            <a:ext cx="6131444" cy="3974796"/>
          </a:xfrm>
          <a:prstGeom prst="rect">
            <a:avLst/>
          </a:prstGeom>
        </p:spPr>
      </p:pic>
      <p:sp>
        <p:nvSpPr>
          <p:cNvPr id="13" name="Rektangel 12"/>
          <p:cNvSpPr/>
          <p:nvPr/>
        </p:nvSpPr>
        <p:spPr>
          <a:xfrm>
            <a:off x="180306" y="6373411"/>
            <a:ext cx="4320480" cy="584775"/>
          </a:xfrm>
          <a:prstGeom prst="rect">
            <a:avLst/>
          </a:prstGeom>
        </p:spPr>
        <p:txBody>
          <a:bodyPr wrap="square">
            <a:spAutoFit/>
          </a:bodyPr>
          <a:lstStyle/>
          <a:p>
            <a:pPr>
              <a:spcAft>
                <a:spcPts val="600"/>
              </a:spcAft>
            </a:pPr>
            <a:r>
              <a:rPr lang="nb-NO" sz="900" dirty="0" smtClean="0"/>
              <a:t>Spesialdesignet slukrist</a:t>
            </a:r>
          </a:p>
          <a:p>
            <a:pPr>
              <a:spcAft>
                <a:spcPts val="600"/>
              </a:spcAft>
            </a:pPr>
            <a:endParaRPr lang="nb-NO" dirty="0" smtClean="0"/>
          </a:p>
        </p:txBody>
      </p:sp>
    </p:spTree>
    <p:extLst>
      <p:ext uri="{BB962C8B-B14F-4D97-AF65-F5344CB8AC3E}">
        <p14:creationId xmlns:p14="http://schemas.microsoft.com/office/powerpoint/2010/main" val="2238058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693490"/>
            <a:ext cx="4385806" cy="576064"/>
          </a:xfrm>
        </p:spPr>
        <p:txBody>
          <a:bodyPr/>
          <a:lstStyle/>
          <a:p>
            <a:pPr>
              <a:spcAft>
                <a:spcPts val="600"/>
              </a:spcAft>
            </a:pPr>
            <a:r>
              <a:rPr lang="nb-NO" sz="1800" b="1" dirty="0"/>
              <a:t>Elm Drive</a:t>
            </a:r>
          </a:p>
        </p:txBody>
      </p:sp>
      <p:sp>
        <p:nvSpPr>
          <p:cNvPr id="6" name="Rektangel 5"/>
          <p:cNvSpPr/>
          <p:nvPr/>
        </p:nvSpPr>
        <p:spPr>
          <a:xfrm>
            <a:off x="258996" y="1485578"/>
            <a:ext cx="3563984" cy="4555093"/>
          </a:xfrm>
          <a:prstGeom prst="rect">
            <a:avLst/>
          </a:prstGeom>
        </p:spPr>
        <p:txBody>
          <a:bodyPr wrap="square">
            <a:spAutoFit/>
          </a:bodyPr>
          <a:lstStyle/>
          <a:p>
            <a:pPr>
              <a:spcAft>
                <a:spcPts val="600"/>
              </a:spcAft>
            </a:pPr>
            <a:r>
              <a:rPr lang="nb-NO" sz="1200" dirty="0" smtClean="0"/>
              <a:t>Elm Drive ligger i City </a:t>
            </a:r>
            <a:r>
              <a:rPr lang="nb-NO" sz="1200" dirty="0" err="1" smtClean="0"/>
              <a:t>of</a:t>
            </a:r>
            <a:r>
              <a:rPr lang="nb-NO" sz="1200" dirty="0" smtClean="0"/>
              <a:t> Mississauga i utkanten av Toronto. Her er det etablert fire store </a:t>
            </a:r>
            <a:r>
              <a:rPr lang="nb-NO" sz="1200" dirty="0" err="1" smtClean="0"/>
              <a:t>regnbed</a:t>
            </a:r>
            <a:r>
              <a:rPr lang="nb-NO" sz="1200" dirty="0" smtClean="0"/>
              <a:t>. I tillegg er det lagt permeabelt dekke på fortauet i form av betongstein.</a:t>
            </a:r>
          </a:p>
          <a:p>
            <a:pPr>
              <a:spcAft>
                <a:spcPts val="600"/>
              </a:spcAft>
            </a:pPr>
            <a:r>
              <a:rPr lang="nb-NO" sz="1200" dirty="0" smtClean="0"/>
              <a:t>De fire regnbedene er forbundet med hverandre i form av rør under bakken. Det er brukt ulike planter i de fire regnbedene med stort sett en eller to dominerende arter. Dette var blant annet </a:t>
            </a:r>
            <a:r>
              <a:rPr lang="nb-NO" sz="1200" dirty="0" err="1" smtClean="0"/>
              <a:t>Helenium</a:t>
            </a:r>
            <a:r>
              <a:rPr lang="nb-NO" sz="1200" dirty="0" smtClean="0"/>
              <a:t>, </a:t>
            </a:r>
            <a:r>
              <a:rPr lang="nb-NO" sz="1200" dirty="0" err="1" smtClean="0"/>
              <a:t>Echinachea</a:t>
            </a:r>
            <a:r>
              <a:rPr lang="nb-NO" sz="1200" dirty="0" smtClean="0"/>
              <a:t> </a:t>
            </a:r>
            <a:r>
              <a:rPr lang="nb-NO" sz="1200" dirty="0" err="1" smtClean="0"/>
              <a:t>purpurea</a:t>
            </a:r>
            <a:r>
              <a:rPr lang="nb-NO" sz="1200" dirty="0" smtClean="0"/>
              <a:t>, Hortensia, Acer </a:t>
            </a:r>
            <a:r>
              <a:rPr lang="nb-NO" sz="1200" dirty="0" err="1" smtClean="0"/>
              <a:t>palmatum</a:t>
            </a:r>
            <a:r>
              <a:rPr lang="nb-NO" sz="1200" dirty="0" smtClean="0"/>
              <a:t> og et gress av ukjent type. I tillegg var det plantet trær av blant annet lønn. Disse så ikke ut til å trives.</a:t>
            </a:r>
          </a:p>
          <a:p>
            <a:pPr>
              <a:spcAft>
                <a:spcPts val="600"/>
              </a:spcAft>
            </a:pPr>
            <a:r>
              <a:rPr lang="nb-NO" sz="1200" dirty="0" smtClean="0"/>
              <a:t>Regnbedene er anlagt som forholdsvis dype forsenkninger. I etterkant har det kommet krav om å gjerde inn bedene fordi de er såpass dype. </a:t>
            </a:r>
            <a:endParaRPr lang="nb-NO" sz="1200" dirty="0"/>
          </a:p>
          <a:p>
            <a:pPr>
              <a:spcAft>
                <a:spcPts val="600"/>
              </a:spcAft>
            </a:pPr>
            <a:r>
              <a:rPr lang="nb-NO" sz="1200" dirty="0" smtClean="0"/>
              <a:t>Prosjektet er et samarbeid mellom skolen der regnbedene ligger og kommunen. Anlegget ble etablert i 2011, og er dermed et av de første i Toronto.</a:t>
            </a:r>
          </a:p>
          <a:p>
            <a:pPr>
              <a:spcAft>
                <a:spcPts val="600"/>
              </a:spcAft>
            </a:pPr>
            <a:endParaRPr lang="nb-NO" dirty="0" smtClean="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754" y="261443"/>
            <a:ext cx="4578984" cy="6105312"/>
          </a:xfrm>
          <a:prstGeom prst="rect">
            <a:avLst/>
          </a:prstGeom>
        </p:spPr>
      </p:pic>
      <p:sp>
        <p:nvSpPr>
          <p:cNvPr id="11" name="Rektangel 10"/>
          <p:cNvSpPr/>
          <p:nvPr/>
        </p:nvSpPr>
        <p:spPr>
          <a:xfrm>
            <a:off x="4165159" y="6373411"/>
            <a:ext cx="4080043" cy="584775"/>
          </a:xfrm>
          <a:prstGeom prst="rect">
            <a:avLst/>
          </a:prstGeom>
        </p:spPr>
        <p:txBody>
          <a:bodyPr wrap="square">
            <a:spAutoFit/>
          </a:bodyPr>
          <a:lstStyle/>
          <a:p>
            <a:pPr>
              <a:spcAft>
                <a:spcPts val="600"/>
              </a:spcAft>
            </a:pPr>
            <a:r>
              <a:rPr lang="nb-NO" sz="900" dirty="0" err="1" smtClean="0"/>
              <a:t>Regnbed</a:t>
            </a:r>
            <a:r>
              <a:rPr lang="nb-NO" sz="900" dirty="0" smtClean="0"/>
              <a:t> dominert av stedegen høstsolbrud, </a:t>
            </a:r>
            <a:r>
              <a:rPr lang="nb-NO" sz="900" i="1" dirty="0" err="1" smtClean="0"/>
              <a:t>Helenium</a:t>
            </a:r>
            <a:r>
              <a:rPr lang="nb-NO" sz="900" i="1" dirty="0" smtClean="0"/>
              <a:t> </a:t>
            </a:r>
            <a:r>
              <a:rPr lang="nb-NO" sz="900" i="1" dirty="0" err="1" smtClean="0"/>
              <a:t>autumnale</a:t>
            </a:r>
            <a:r>
              <a:rPr lang="nb-NO" sz="900" dirty="0" smtClean="0"/>
              <a:t>.</a:t>
            </a:r>
          </a:p>
          <a:p>
            <a:pPr>
              <a:spcAft>
                <a:spcPts val="600"/>
              </a:spcAft>
            </a:pPr>
            <a:endParaRPr lang="nb-NO" dirty="0" smtClean="0"/>
          </a:p>
        </p:txBody>
      </p:sp>
    </p:spTree>
    <p:extLst>
      <p:ext uri="{BB962C8B-B14F-4D97-AF65-F5344CB8AC3E}">
        <p14:creationId xmlns:p14="http://schemas.microsoft.com/office/powerpoint/2010/main" val="1671088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b="4484"/>
          <a:stretch/>
        </p:blipFill>
        <p:spPr>
          <a:xfrm rot="5400000">
            <a:off x="3732373" y="1141299"/>
            <a:ext cx="5926075" cy="4245236"/>
          </a:xfrm>
          <a:prstGeom prst="rect">
            <a:avLst/>
          </a:prstGeom>
        </p:spPr>
      </p:pic>
      <p:pic>
        <p:nvPicPr>
          <p:cNvPr id="11" name="Bilde 10"/>
          <p:cNvPicPr>
            <a:picLocks noChangeAspect="1"/>
          </p:cNvPicPr>
          <p:nvPr/>
        </p:nvPicPr>
        <p:blipFill rotWithShape="1">
          <a:blip r:embed="rId4" cstate="print">
            <a:extLst>
              <a:ext uri="{28A0092B-C50C-407E-A947-70E740481C1C}">
                <a14:useLocalDpi xmlns:a14="http://schemas.microsoft.com/office/drawing/2010/main" val="0"/>
              </a:ext>
            </a:extLst>
          </a:blip>
          <a:srcRect t="6542"/>
          <a:stretch/>
        </p:blipFill>
        <p:spPr>
          <a:xfrm rot="5400000">
            <a:off x="-616155" y="1182020"/>
            <a:ext cx="5931939" cy="4157925"/>
          </a:xfrm>
          <a:prstGeom prst="rect">
            <a:avLst/>
          </a:prstGeom>
        </p:spPr>
      </p:pic>
      <p:sp>
        <p:nvSpPr>
          <p:cNvPr id="13" name="Rektangel 12"/>
          <p:cNvSpPr/>
          <p:nvPr/>
        </p:nvSpPr>
        <p:spPr>
          <a:xfrm>
            <a:off x="4525199" y="6238106"/>
            <a:ext cx="3575987" cy="584775"/>
          </a:xfrm>
          <a:prstGeom prst="rect">
            <a:avLst/>
          </a:prstGeom>
        </p:spPr>
        <p:txBody>
          <a:bodyPr wrap="square">
            <a:spAutoFit/>
          </a:bodyPr>
          <a:lstStyle/>
          <a:p>
            <a:pPr>
              <a:spcAft>
                <a:spcPts val="600"/>
              </a:spcAft>
            </a:pPr>
            <a:r>
              <a:rPr lang="nb-NO" sz="900" dirty="0" err="1" smtClean="0"/>
              <a:t>Regnbed</a:t>
            </a:r>
            <a:r>
              <a:rPr lang="nb-NO" sz="900" dirty="0" smtClean="0"/>
              <a:t> dominert av gress</a:t>
            </a:r>
          </a:p>
          <a:p>
            <a:pPr>
              <a:spcAft>
                <a:spcPts val="600"/>
              </a:spcAft>
            </a:pPr>
            <a:endParaRPr lang="nb-NO" dirty="0" smtClean="0"/>
          </a:p>
        </p:txBody>
      </p:sp>
      <p:sp>
        <p:nvSpPr>
          <p:cNvPr id="14" name="Rektangel 13"/>
          <p:cNvSpPr/>
          <p:nvPr/>
        </p:nvSpPr>
        <p:spPr>
          <a:xfrm>
            <a:off x="180306" y="6238106"/>
            <a:ext cx="3575987" cy="584775"/>
          </a:xfrm>
          <a:prstGeom prst="rect">
            <a:avLst/>
          </a:prstGeom>
        </p:spPr>
        <p:txBody>
          <a:bodyPr wrap="square">
            <a:spAutoFit/>
          </a:bodyPr>
          <a:lstStyle/>
          <a:p>
            <a:pPr>
              <a:spcAft>
                <a:spcPts val="600"/>
              </a:spcAft>
            </a:pPr>
            <a:r>
              <a:rPr lang="nb-NO" sz="900" dirty="0" err="1" smtClean="0"/>
              <a:t>Regnbed</a:t>
            </a:r>
            <a:r>
              <a:rPr lang="nb-NO" sz="900" dirty="0" smtClean="0"/>
              <a:t> dominert av viftelønn, </a:t>
            </a:r>
            <a:r>
              <a:rPr lang="nb-NO" sz="900" i="1" dirty="0" smtClean="0"/>
              <a:t>Acer </a:t>
            </a:r>
            <a:r>
              <a:rPr lang="nb-NO" sz="900" i="1" dirty="0" err="1" smtClean="0"/>
              <a:t>palmatum</a:t>
            </a:r>
            <a:r>
              <a:rPr lang="nb-NO" sz="900" dirty="0" smtClean="0"/>
              <a:t>.</a:t>
            </a:r>
          </a:p>
          <a:p>
            <a:pPr>
              <a:spcAft>
                <a:spcPts val="600"/>
              </a:spcAft>
            </a:pPr>
            <a:endParaRPr lang="nb-NO" dirty="0" smtClean="0"/>
          </a:p>
        </p:txBody>
      </p:sp>
    </p:spTree>
    <p:extLst>
      <p:ext uri="{BB962C8B-B14F-4D97-AF65-F5344CB8AC3E}">
        <p14:creationId xmlns:p14="http://schemas.microsoft.com/office/powerpoint/2010/main" val="4055489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909514"/>
            <a:ext cx="4385806" cy="576064"/>
          </a:xfrm>
        </p:spPr>
        <p:txBody>
          <a:bodyPr/>
          <a:lstStyle/>
          <a:p>
            <a:pPr>
              <a:spcAft>
                <a:spcPts val="600"/>
              </a:spcAft>
            </a:pPr>
            <a:r>
              <a:rPr lang="nb-NO" sz="1800" b="1" dirty="0"/>
              <a:t>City Hall Green </a:t>
            </a:r>
            <a:r>
              <a:rPr lang="nb-NO" sz="1800" b="1" dirty="0" err="1"/>
              <a:t>Roof</a:t>
            </a:r>
            <a:endParaRPr lang="nb-NO" sz="1800" b="1" dirty="0"/>
          </a:p>
        </p:txBody>
      </p:sp>
      <p:sp>
        <p:nvSpPr>
          <p:cNvPr id="6" name="Rektangel 5"/>
          <p:cNvSpPr/>
          <p:nvPr/>
        </p:nvSpPr>
        <p:spPr>
          <a:xfrm>
            <a:off x="258996" y="1629594"/>
            <a:ext cx="4241790" cy="1815882"/>
          </a:xfrm>
          <a:prstGeom prst="rect">
            <a:avLst/>
          </a:prstGeom>
        </p:spPr>
        <p:txBody>
          <a:bodyPr wrap="square">
            <a:spAutoFit/>
          </a:bodyPr>
          <a:lstStyle/>
          <a:p>
            <a:pPr>
              <a:spcAft>
                <a:spcPts val="600"/>
              </a:spcAft>
            </a:pPr>
            <a:r>
              <a:rPr lang="nb-NO" sz="1200" dirty="0" smtClean="0"/>
              <a:t>Rådhuset i Toronto er bygget på 60-tallet. I 2010 ble det etablert grønt tak på deler av bygget. </a:t>
            </a:r>
          </a:p>
          <a:p>
            <a:pPr>
              <a:spcAft>
                <a:spcPts val="600"/>
              </a:spcAft>
            </a:pPr>
            <a:r>
              <a:rPr lang="nb-NO" sz="1200" dirty="0" smtClean="0"/>
              <a:t>Siden takene ikke var dimensjonert for store laster, var det begrenset hvor mye jord man kunne legge ut. Det er derfor lagt ut jord i en tykkelse på 150 mm. Dette er for lite til å plante trær, stauder eller busker, og det er i stedet etablert engvegetasjon og </a:t>
            </a:r>
            <a:r>
              <a:rPr lang="nb-NO" sz="1200" dirty="0" err="1" smtClean="0"/>
              <a:t>sedum</a:t>
            </a:r>
            <a:r>
              <a:rPr lang="nb-NO" sz="1200" dirty="0" smtClean="0"/>
              <a:t>.</a:t>
            </a:r>
          </a:p>
          <a:p>
            <a:pPr>
              <a:spcAft>
                <a:spcPts val="600"/>
              </a:spcAft>
            </a:pPr>
            <a:endParaRPr lang="nb-NO" dirty="0" smtClean="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b="3855"/>
          <a:stretch/>
        </p:blipFill>
        <p:spPr>
          <a:xfrm>
            <a:off x="4611896" y="228927"/>
            <a:ext cx="4239257" cy="3056851"/>
          </a:xfrm>
          <a:prstGeom prst="rect">
            <a:avLst/>
          </a:prstGeom>
        </p:spPr>
      </p:pic>
      <p:pic>
        <p:nvPicPr>
          <p:cNvPr id="9" name="Bilde 8"/>
          <p:cNvPicPr>
            <a:picLocks noChangeAspect="1"/>
          </p:cNvPicPr>
          <p:nvPr/>
        </p:nvPicPr>
        <p:blipFill rotWithShape="1">
          <a:blip r:embed="rId4" cstate="print">
            <a:extLst>
              <a:ext uri="{28A0092B-C50C-407E-A947-70E740481C1C}">
                <a14:useLocalDpi xmlns:a14="http://schemas.microsoft.com/office/drawing/2010/main" val="0"/>
              </a:ext>
            </a:extLst>
          </a:blip>
          <a:srcRect b="12834"/>
          <a:stretch/>
        </p:blipFill>
        <p:spPr>
          <a:xfrm>
            <a:off x="4611896" y="3573810"/>
            <a:ext cx="4216750" cy="2756677"/>
          </a:xfrm>
          <a:prstGeom prst="rect">
            <a:avLst/>
          </a:prstGeom>
        </p:spPr>
      </p:pic>
      <p:pic>
        <p:nvPicPr>
          <p:cNvPr id="10" name="Bilde 9"/>
          <p:cNvPicPr>
            <a:picLocks noChangeAspect="1"/>
          </p:cNvPicPr>
          <p:nvPr/>
        </p:nvPicPr>
        <p:blipFill rotWithShape="1">
          <a:blip r:embed="rId5" cstate="print">
            <a:extLst>
              <a:ext uri="{28A0092B-C50C-407E-A947-70E740481C1C}">
                <a14:useLocalDpi xmlns:a14="http://schemas.microsoft.com/office/drawing/2010/main" val="0"/>
              </a:ext>
            </a:extLst>
          </a:blip>
          <a:srcRect t="2356" b="6843"/>
          <a:stretch/>
        </p:blipFill>
        <p:spPr>
          <a:xfrm>
            <a:off x="291416" y="3573810"/>
            <a:ext cx="4075647" cy="2775566"/>
          </a:xfrm>
          <a:prstGeom prst="rect">
            <a:avLst/>
          </a:prstGeom>
        </p:spPr>
      </p:pic>
      <p:sp>
        <p:nvSpPr>
          <p:cNvPr id="13" name="Rektangel 12"/>
          <p:cNvSpPr/>
          <p:nvPr/>
        </p:nvSpPr>
        <p:spPr>
          <a:xfrm>
            <a:off x="4525199" y="6373411"/>
            <a:ext cx="3575987" cy="584775"/>
          </a:xfrm>
          <a:prstGeom prst="rect">
            <a:avLst/>
          </a:prstGeom>
        </p:spPr>
        <p:txBody>
          <a:bodyPr wrap="square">
            <a:spAutoFit/>
          </a:bodyPr>
          <a:lstStyle/>
          <a:p>
            <a:pPr>
              <a:spcAft>
                <a:spcPts val="600"/>
              </a:spcAft>
            </a:pPr>
            <a:r>
              <a:rPr lang="nb-NO" sz="900" dirty="0" err="1" smtClean="0"/>
              <a:t>Sedum</a:t>
            </a:r>
            <a:endParaRPr lang="nb-NO" sz="900" dirty="0" smtClean="0"/>
          </a:p>
          <a:p>
            <a:pPr>
              <a:spcAft>
                <a:spcPts val="600"/>
              </a:spcAft>
            </a:pPr>
            <a:endParaRPr lang="nb-NO" dirty="0" smtClean="0"/>
          </a:p>
        </p:txBody>
      </p:sp>
      <p:sp>
        <p:nvSpPr>
          <p:cNvPr id="14" name="Rektangel 13"/>
          <p:cNvSpPr/>
          <p:nvPr/>
        </p:nvSpPr>
        <p:spPr>
          <a:xfrm>
            <a:off x="4525199" y="3285778"/>
            <a:ext cx="3575987" cy="584775"/>
          </a:xfrm>
          <a:prstGeom prst="rect">
            <a:avLst/>
          </a:prstGeom>
        </p:spPr>
        <p:txBody>
          <a:bodyPr wrap="square">
            <a:spAutoFit/>
          </a:bodyPr>
          <a:lstStyle/>
          <a:p>
            <a:pPr>
              <a:spcAft>
                <a:spcPts val="600"/>
              </a:spcAft>
            </a:pPr>
            <a:r>
              <a:rPr lang="nb-NO" sz="900" dirty="0" smtClean="0"/>
              <a:t>Engvegetasjon</a:t>
            </a:r>
          </a:p>
          <a:p>
            <a:pPr>
              <a:spcAft>
                <a:spcPts val="600"/>
              </a:spcAft>
            </a:pPr>
            <a:endParaRPr lang="nb-NO" dirty="0" smtClean="0"/>
          </a:p>
        </p:txBody>
      </p:sp>
    </p:spTree>
    <p:extLst>
      <p:ext uri="{BB962C8B-B14F-4D97-AF65-F5344CB8AC3E}">
        <p14:creationId xmlns:p14="http://schemas.microsoft.com/office/powerpoint/2010/main" val="18697067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898064"/>
            <a:ext cx="4385806" cy="576064"/>
          </a:xfrm>
        </p:spPr>
        <p:txBody>
          <a:bodyPr/>
          <a:lstStyle/>
          <a:p>
            <a:pPr>
              <a:spcAft>
                <a:spcPts val="600"/>
              </a:spcAft>
            </a:pPr>
            <a:r>
              <a:rPr lang="nb-NO" sz="1800" b="1" dirty="0"/>
              <a:t>401 Richmond</a:t>
            </a:r>
          </a:p>
        </p:txBody>
      </p:sp>
      <p:sp>
        <p:nvSpPr>
          <p:cNvPr id="6" name="Rektangel 5"/>
          <p:cNvSpPr/>
          <p:nvPr/>
        </p:nvSpPr>
        <p:spPr>
          <a:xfrm>
            <a:off x="258996" y="1701602"/>
            <a:ext cx="3449702" cy="3631763"/>
          </a:xfrm>
          <a:prstGeom prst="rect">
            <a:avLst/>
          </a:prstGeom>
        </p:spPr>
        <p:txBody>
          <a:bodyPr wrap="square">
            <a:spAutoFit/>
          </a:bodyPr>
          <a:lstStyle/>
          <a:p>
            <a:pPr>
              <a:spcAft>
                <a:spcPts val="600"/>
              </a:spcAft>
            </a:pPr>
            <a:r>
              <a:rPr lang="nb-NO" sz="1200" dirty="0" smtClean="0"/>
              <a:t>401 Richmond er et kunst- og kultursenter der flere kunstnere har atelier. I tillegg er det butikker i bygget.</a:t>
            </a:r>
          </a:p>
          <a:p>
            <a:pPr>
              <a:spcAft>
                <a:spcPts val="600"/>
              </a:spcAft>
            </a:pPr>
            <a:r>
              <a:rPr lang="nb-NO" sz="1200" dirty="0" smtClean="0"/>
              <a:t>Bygningen har en takhage som er åpen for publikum, men da vi var der, var det stengt på grunn av offisiell fridag i Canada 4. september. Vi fikk derfor bare sett anlegget fra porten.</a:t>
            </a:r>
          </a:p>
          <a:p>
            <a:pPr>
              <a:spcAft>
                <a:spcPts val="600"/>
              </a:spcAft>
            </a:pPr>
            <a:r>
              <a:rPr lang="nb-NO" sz="1200" dirty="0" smtClean="0"/>
              <a:t>Anlegget er bygget opp med </a:t>
            </a:r>
            <a:r>
              <a:rPr lang="nb-NO" sz="1200" dirty="0" err="1" smtClean="0"/>
              <a:t>tredekke</a:t>
            </a:r>
            <a:r>
              <a:rPr lang="nb-NO" sz="1200" dirty="0" smtClean="0"/>
              <a:t> og </a:t>
            </a:r>
            <a:r>
              <a:rPr lang="nb-NO" sz="1200" dirty="0" err="1" smtClean="0"/>
              <a:t>plantekasser</a:t>
            </a:r>
            <a:r>
              <a:rPr lang="nb-NO" sz="1200" dirty="0" smtClean="0"/>
              <a:t> i samme materiale. Det er etablert sitteplasser og plantet skjermende vegetasjon.</a:t>
            </a:r>
          </a:p>
          <a:p>
            <a:pPr>
              <a:spcAft>
                <a:spcPts val="600"/>
              </a:spcAft>
            </a:pPr>
            <a:r>
              <a:rPr lang="nb-NO" sz="1200" dirty="0" smtClean="0"/>
              <a:t>Anlegget er et eksempel på hvordan tak kan tas i bruk slik at det både tar imot regnvann slik at dette ikke når bakken, samtidig som det blir attraktive oppholdsarealer.</a:t>
            </a:r>
          </a:p>
          <a:p>
            <a:pPr>
              <a:spcAft>
                <a:spcPts val="600"/>
              </a:spcAft>
            </a:pPr>
            <a:endParaRPr lang="nb-NO" dirty="0" smtClean="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49590" y="1108741"/>
            <a:ext cx="6105314" cy="4578985"/>
          </a:xfrm>
          <a:prstGeom prst="rect">
            <a:avLst/>
          </a:prstGeom>
        </p:spPr>
      </p:pic>
    </p:spTree>
    <p:extLst>
      <p:ext uri="{BB962C8B-B14F-4D97-AF65-F5344CB8AC3E}">
        <p14:creationId xmlns:p14="http://schemas.microsoft.com/office/powerpoint/2010/main" val="17249150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909514"/>
            <a:ext cx="4385806" cy="576064"/>
          </a:xfrm>
        </p:spPr>
        <p:txBody>
          <a:bodyPr/>
          <a:lstStyle/>
          <a:p>
            <a:pPr>
              <a:spcAft>
                <a:spcPts val="600"/>
              </a:spcAft>
            </a:pPr>
            <a:r>
              <a:rPr lang="nb-NO" sz="1800" b="1" dirty="0" err="1"/>
              <a:t>Ryerson</a:t>
            </a:r>
            <a:r>
              <a:rPr lang="nb-NO" sz="1800" b="1" dirty="0"/>
              <a:t> </a:t>
            </a:r>
            <a:r>
              <a:rPr lang="nb-NO" sz="1800" b="1" dirty="0" smtClean="0"/>
              <a:t>Urban Farm</a:t>
            </a:r>
            <a:r>
              <a:rPr lang="nb-NO" sz="1800" dirty="0"/>
              <a:t/>
            </a:r>
            <a:br>
              <a:rPr lang="nb-NO" sz="1800" dirty="0"/>
            </a:br>
            <a:r>
              <a:rPr lang="nb-NO" sz="1800" dirty="0"/>
              <a:t/>
            </a:r>
            <a:br>
              <a:rPr lang="nb-NO" sz="1800" dirty="0"/>
            </a:br>
            <a:endParaRPr lang="nb-NO" sz="1800" b="1"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738" y="222995"/>
            <a:ext cx="4845416" cy="6460555"/>
          </a:xfrm>
          <a:prstGeom prst="rect">
            <a:avLst/>
          </a:prstGeom>
        </p:spPr>
      </p:pic>
      <p:sp>
        <p:nvSpPr>
          <p:cNvPr id="6" name="Rektangel 5"/>
          <p:cNvSpPr/>
          <p:nvPr/>
        </p:nvSpPr>
        <p:spPr>
          <a:xfrm>
            <a:off x="258996" y="1557586"/>
            <a:ext cx="3593718" cy="4924425"/>
          </a:xfrm>
          <a:prstGeom prst="rect">
            <a:avLst/>
          </a:prstGeom>
        </p:spPr>
        <p:txBody>
          <a:bodyPr wrap="square">
            <a:spAutoFit/>
          </a:bodyPr>
          <a:lstStyle/>
          <a:p>
            <a:pPr>
              <a:spcAft>
                <a:spcPts val="600"/>
              </a:spcAft>
            </a:pPr>
            <a:r>
              <a:rPr lang="nb-NO" sz="1200" dirty="0" smtClean="0"/>
              <a:t>På taket på </a:t>
            </a:r>
            <a:r>
              <a:rPr lang="nb-NO" sz="1200" dirty="0" err="1" smtClean="0"/>
              <a:t>Ryerson</a:t>
            </a:r>
            <a:r>
              <a:rPr lang="nb-NO" sz="1200" dirty="0" smtClean="0"/>
              <a:t> </a:t>
            </a:r>
            <a:r>
              <a:rPr lang="nb-NO" sz="1200" dirty="0" err="1" smtClean="0"/>
              <a:t>University</a:t>
            </a:r>
            <a:r>
              <a:rPr lang="nb-NO" sz="1200" dirty="0" smtClean="0"/>
              <a:t> er det anlagt en </a:t>
            </a:r>
            <a:r>
              <a:rPr lang="nb-NO" sz="1200" dirty="0" err="1" smtClean="0"/>
              <a:t>grønnsakshage</a:t>
            </a:r>
            <a:r>
              <a:rPr lang="nb-NO" sz="1200" dirty="0" smtClean="0"/>
              <a:t>. Størrelsen på det grønne arealet er ca. 1000 m2, og her dyrkes alt fra gulrøtter og kål til erter og krydderurter. </a:t>
            </a:r>
          </a:p>
          <a:p>
            <a:pPr>
              <a:spcAft>
                <a:spcPts val="600"/>
              </a:spcAft>
            </a:pPr>
            <a:r>
              <a:rPr lang="nb-NO" sz="1200" dirty="0"/>
              <a:t>Anlegget har selvvanningssystem, og det vannes ca. 1 gang pr. uke. </a:t>
            </a:r>
            <a:r>
              <a:rPr lang="nb-NO" sz="1200" dirty="0" smtClean="0"/>
              <a:t>For øvrig er det universitetets studenter som driver vedlikehold av </a:t>
            </a:r>
            <a:r>
              <a:rPr lang="nb-NO" sz="1200" dirty="0" err="1" smtClean="0"/>
              <a:t>grønnsakshagen</a:t>
            </a:r>
            <a:r>
              <a:rPr lang="nb-NO" sz="1200" dirty="0" smtClean="0"/>
              <a:t>. De som bidrar, kan også høste grønnsaker her. I tillegg får de inntekter til driften ved å ha guidede smaksturer der oppe.</a:t>
            </a:r>
          </a:p>
          <a:p>
            <a:pPr>
              <a:spcAft>
                <a:spcPts val="600"/>
              </a:spcAft>
            </a:pPr>
            <a:r>
              <a:rPr lang="nb-NO" sz="1200" dirty="0" smtClean="0"/>
              <a:t>Det grønne taket bidrar foruten med grønnsaker til at bygget kjøles ned. I tillegg er det et viktig bidrag til den lokale overvannshåndteringen da regnvann i stor grad samler seg på taket i stedet for å føres til bakken i </a:t>
            </a:r>
            <a:r>
              <a:rPr lang="nb-NO" sz="1200" dirty="0" err="1" smtClean="0"/>
              <a:t>taknedløp</a:t>
            </a:r>
            <a:r>
              <a:rPr lang="nb-NO" sz="1200" dirty="0" smtClean="0"/>
              <a:t>. </a:t>
            </a:r>
          </a:p>
          <a:p>
            <a:pPr>
              <a:spcAft>
                <a:spcPts val="600"/>
              </a:spcAft>
            </a:pPr>
            <a:r>
              <a:rPr lang="nb-NO" sz="1200" dirty="0" smtClean="0"/>
              <a:t>I 2009 ble det bestemt at alle nye bygg i Toronto over en viss størrelse skulle ha grønne tak. Toronto var dermed den første byen i Nord Amerika med en slik bestemmelse. Senere har dette blitt et vanlig krav i mange større byer rundt om i verden.</a:t>
            </a:r>
          </a:p>
          <a:p>
            <a:pPr>
              <a:spcAft>
                <a:spcPts val="600"/>
              </a:spcAft>
            </a:pPr>
            <a:endParaRPr lang="nb-NO" dirty="0" smtClean="0"/>
          </a:p>
        </p:txBody>
      </p:sp>
    </p:spTree>
    <p:extLst>
      <p:ext uri="{BB962C8B-B14F-4D97-AF65-F5344CB8AC3E}">
        <p14:creationId xmlns:p14="http://schemas.microsoft.com/office/powerpoint/2010/main" val="4093036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b="4370"/>
          <a:stretch/>
        </p:blipFill>
        <p:spPr>
          <a:xfrm>
            <a:off x="243419" y="241234"/>
            <a:ext cx="8634278" cy="6192688"/>
          </a:xfrm>
          <a:prstGeom prst="rect">
            <a:avLst/>
          </a:prstGeom>
        </p:spPr>
      </p:pic>
      <p:sp>
        <p:nvSpPr>
          <p:cNvPr id="10" name="Rektangel 9"/>
          <p:cNvSpPr/>
          <p:nvPr/>
        </p:nvSpPr>
        <p:spPr>
          <a:xfrm>
            <a:off x="180305" y="6454130"/>
            <a:ext cx="8697391" cy="584775"/>
          </a:xfrm>
          <a:prstGeom prst="rect">
            <a:avLst/>
          </a:prstGeom>
        </p:spPr>
        <p:txBody>
          <a:bodyPr wrap="square">
            <a:spAutoFit/>
          </a:bodyPr>
          <a:lstStyle/>
          <a:p>
            <a:pPr>
              <a:spcAft>
                <a:spcPts val="600"/>
              </a:spcAft>
            </a:pPr>
            <a:r>
              <a:rPr lang="nb-NO" sz="900" dirty="0" err="1" smtClean="0"/>
              <a:t>Grønnsakshagen</a:t>
            </a:r>
            <a:r>
              <a:rPr lang="nb-NO" sz="900" dirty="0" smtClean="0"/>
              <a:t> er vakker i tillegg til at den bidrar til matproduksjon, kjøler bygget og er et viktig tiltak innen lokal overvannshåndtering. </a:t>
            </a:r>
          </a:p>
          <a:p>
            <a:pPr>
              <a:spcAft>
                <a:spcPts val="600"/>
              </a:spcAft>
            </a:pPr>
            <a:endParaRPr lang="nb-NO" dirty="0" smtClean="0"/>
          </a:p>
        </p:txBody>
      </p:sp>
    </p:spTree>
    <p:extLst>
      <p:ext uri="{BB962C8B-B14F-4D97-AF65-F5344CB8AC3E}">
        <p14:creationId xmlns:p14="http://schemas.microsoft.com/office/powerpoint/2010/main" val="1433821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6689" y="6300535"/>
            <a:ext cx="885698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9" name="Rektangel 8"/>
          <p:cNvSpPr/>
          <p:nvPr/>
        </p:nvSpPr>
        <p:spPr>
          <a:xfrm>
            <a:off x="4788818" y="6310114"/>
            <a:ext cx="4516842" cy="246221"/>
          </a:xfrm>
          <a:prstGeom prst="rect">
            <a:avLst/>
          </a:prstGeom>
        </p:spPr>
        <p:txBody>
          <a:bodyPr wrap="square">
            <a:spAutoFit/>
          </a:bodyPr>
          <a:lstStyle/>
          <a:p>
            <a:r>
              <a:rPr lang="nb-NO" sz="1000" dirty="0" smtClean="0"/>
              <a:t>Eksempel på </a:t>
            </a:r>
            <a:r>
              <a:rPr lang="nb-NO" sz="1000" dirty="0" err="1" smtClean="0"/>
              <a:t>regnbed</a:t>
            </a:r>
            <a:r>
              <a:rPr lang="nb-NO" sz="1000" dirty="0" smtClean="0"/>
              <a:t> i siderabatt i gate</a:t>
            </a:r>
            <a:endParaRPr lang="nb-NO" sz="1000" dirty="0"/>
          </a:p>
        </p:txBody>
      </p:sp>
      <p:sp>
        <p:nvSpPr>
          <p:cNvPr id="12" name="Title 6"/>
          <p:cNvSpPr>
            <a:spLocks noGrp="1"/>
          </p:cNvSpPr>
          <p:nvPr>
            <p:ph type="title"/>
          </p:nvPr>
        </p:nvSpPr>
        <p:spPr>
          <a:xfrm>
            <a:off x="331004" y="405458"/>
            <a:ext cx="4385806" cy="576064"/>
          </a:xfrm>
        </p:spPr>
        <p:txBody>
          <a:bodyPr/>
          <a:lstStyle/>
          <a:p>
            <a:pPr>
              <a:lnSpc>
                <a:spcPct val="150000"/>
              </a:lnSpc>
            </a:pPr>
            <a:r>
              <a:rPr lang="nb-NO" sz="1800" b="1" dirty="0" smtClean="0"/>
              <a:t>Lokal overvannshåndtering</a:t>
            </a:r>
            <a:endParaRPr lang="nb-NO" sz="1800" dirty="0"/>
          </a:p>
        </p:txBody>
      </p:sp>
      <p:sp>
        <p:nvSpPr>
          <p:cNvPr id="13" name="Rektangel 12"/>
          <p:cNvSpPr/>
          <p:nvPr/>
        </p:nvSpPr>
        <p:spPr>
          <a:xfrm>
            <a:off x="258996" y="976868"/>
            <a:ext cx="4161979" cy="5909310"/>
          </a:xfrm>
          <a:prstGeom prst="rect">
            <a:avLst/>
          </a:prstGeom>
        </p:spPr>
        <p:txBody>
          <a:bodyPr wrap="square">
            <a:spAutoFit/>
          </a:bodyPr>
          <a:lstStyle/>
          <a:p>
            <a:pPr hangingPunct="0"/>
            <a:r>
              <a:rPr lang="nb-NO" sz="1200" dirty="0"/>
              <a:t>Lokal overvannshåndtering dreier seg om å forsinke og </a:t>
            </a:r>
            <a:r>
              <a:rPr lang="nb-NO" sz="1200" dirty="0" err="1"/>
              <a:t>fordrøye</a:t>
            </a:r>
            <a:r>
              <a:rPr lang="nb-NO" sz="1200" dirty="0"/>
              <a:t> vannet, og å sikre trygge flomveier. Det er flere tiltak som kan benyttes, men langs veger er det </a:t>
            </a:r>
            <a:r>
              <a:rPr lang="nb-NO" sz="1200" dirty="0" err="1"/>
              <a:t>regnbed</a:t>
            </a:r>
            <a:r>
              <a:rPr lang="nb-NO" sz="1200" dirty="0"/>
              <a:t> og gresskledde forsenkninger til infiltrasjon av overflatevann som er mest aktuelt. </a:t>
            </a:r>
            <a:r>
              <a:rPr lang="nb-NO" sz="1200" dirty="0" smtClean="0"/>
              <a:t>Lokal overvannshåndtering blir ofte omtalt med forkortelsen LOD (Lokal overvannsdisponering).</a:t>
            </a:r>
          </a:p>
          <a:p>
            <a:pPr hangingPunct="0"/>
            <a:endParaRPr lang="nb-NO" sz="1200" dirty="0" smtClean="0"/>
          </a:p>
          <a:p>
            <a:pPr hangingPunct="0"/>
            <a:r>
              <a:rPr lang="nb-NO" sz="1200" b="1" dirty="0" err="1" smtClean="0"/>
              <a:t>Regnbed</a:t>
            </a:r>
            <a:endParaRPr lang="nb-NO" sz="1200" b="1" dirty="0"/>
          </a:p>
          <a:p>
            <a:pPr hangingPunct="0"/>
            <a:r>
              <a:rPr lang="nb-NO" sz="1200" dirty="0" smtClean="0"/>
              <a:t>Et </a:t>
            </a:r>
            <a:r>
              <a:rPr lang="nb-NO" sz="1200" dirty="0" err="1"/>
              <a:t>regnbed</a:t>
            </a:r>
            <a:r>
              <a:rPr lang="nb-NO" sz="1200" dirty="0"/>
              <a:t> magasinerer regnvannet på overflaten før det siger ned i grunnen. Herifra dreneres det til vassdrag eller lokalt overvannsnett. Hensikten med </a:t>
            </a:r>
            <a:r>
              <a:rPr lang="nb-NO" sz="1200" dirty="0" err="1"/>
              <a:t>regnbed</a:t>
            </a:r>
            <a:r>
              <a:rPr lang="nb-NO" sz="1200" dirty="0"/>
              <a:t> er først og fremst å forsinke vannet, slik at kapasiteten til å håndtere overvann øker. Fordi vannet infiltreres, blir det også til en viss grad renset. </a:t>
            </a:r>
            <a:endParaRPr lang="nb-NO" sz="1200" dirty="0" smtClean="0"/>
          </a:p>
          <a:p>
            <a:pPr hangingPunct="0"/>
            <a:endParaRPr lang="nb-NO" sz="1200" dirty="0"/>
          </a:p>
          <a:p>
            <a:pPr hangingPunct="0"/>
            <a:r>
              <a:rPr lang="nb-NO" sz="1200" dirty="0"/>
              <a:t>Vegetasjon i regnbedene kan bidra til å ta opp vann og gi økt renseeffekt. Den er også et estetisk viktig bidrag og kan gi gode visuelle opplevelser. Men den aller viktigste funksjonen til vegetasjonen, er at røttene bidrar til å opprettholde infiltrasjonskapasiteten over tid. Uten plantevekst, vil jorda etter hvert </a:t>
            </a:r>
            <a:r>
              <a:rPr lang="nb-NO" sz="1200" dirty="0" err="1"/>
              <a:t>tilslammes</a:t>
            </a:r>
            <a:r>
              <a:rPr lang="nb-NO" sz="1200" dirty="0"/>
              <a:t> og tettes igjen. Det er derfor svært viktig at man benytter planter som trives. Dette er krevende fordi vekstforholdene i </a:t>
            </a:r>
            <a:r>
              <a:rPr lang="nb-NO" sz="1200" dirty="0" err="1"/>
              <a:t>regnbed</a:t>
            </a:r>
            <a:r>
              <a:rPr lang="nb-NO" sz="1200" dirty="0"/>
              <a:t> er ekstreme. De fleste planter liker seg enten ved tørre eller våte vekstforhold, men i et </a:t>
            </a:r>
            <a:r>
              <a:rPr lang="nb-NO" sz="1200" dirty="0" err="1"/>
              <a:t>regnbed</a:t>
            </a:r>
            <a:r>
              <a:rPr lang="nb-NO" sz="1200" dirty="0"/>
              <a:t> vil det veksle mellom </a:t>
            </a:r>
            <a:r>
              <a:rPr lang="nb-NO" sz="1200" dirty="0" smtClean="0"/>
              <a:t>oversvømmelse </a:t>
            </a:r>
            <a:r>
              <a:rPr lang="nb-NO" sz="1200" dirty="0"/>
              <a:t>og tørke. Langs veg vil de dessuten bli utsatt for salt og forurensning.</a:t>
            </a:r>
          </a:p>
          <a:p>
            <a:pPr>
              <a:spcAft>
                <a:spcPts val="600"/>
              </a:spcAft>
            </a:pPr>
            <a:endParaRPr lang="nb-NO" dirty="0" smtClean="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485" y="189434"/>
            <a:ext cx="4074068" cy="6111101"/>
          </a:xfrm>
          <a:prstGeom prst="rect">
            <a:avLst/>
          </a:prstGeom>
        </p:spPr>
      </p:pic>
    </p:spTree>
    <p:extLst>
      <p:ext uri="{BB962C8B-B14F-4D97-AF65-F5344CB8AC3E}">
        <p14:creationId xmlns:p14="http://schemas.microsoft.com/office/powerpoint/2010/main" val="11241497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252314" y="6310114"/>
            <a:ext cx="8697391" cy="230832"/>
          </a:xfrm>
          <a:prstGeom prst="rect">
            <a:avLst/>
          </a:prstGeom>
        </p:spPr>
        <p:txBody>
          <a:bodyPr wrap="square">
            <a:spAutoFit/>
          </a:bodyPr>
          <a:lstStyle/>
          <a:p>
            <a:pPr>
              <a:spcAft>
                <a:spcPts val="600"/>
              </a:spcAft>
            </a:pPr>
            <a:r>
              <a:rPr lang="nb-NO" sz="900" dirty="0" smtClean="0"/>
              <a:t>På taket dyrkes </a:t>
            </a:r>
            <a:r>
              <a:rPr lang="nb-NO" sz="900" dirty="0"/>
              <a:t>alt fra gulrøtter og kål til erter og </a:t>
            </a:r>
            <a:r>
              <a:rPr lang="nb-NO" sz="900" dirty="0" smtClean="0"/>
              <a:t>krydderurter. Her ser vi bl.a. chili og blomkarse.</a:t>
            </a:r>
            <a:endParaRPr lang="nb-NO" dirty="0" smtClean="0"/>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717" y="3511650"/>
            <a:ext cx="1869898" cy="2808485"/>
          </a:xfrm>
          <a:prstGeom prst="rect">
            <a:avLst/>
          </a:prstGeom>
        </p:spPr>
      </p:pic>
      <p:pic>
        <p:nvPicPr>
          <p:cNvPr id="12" name="Bilde 11"/>
          <p:cNvPicPr>
            <a:picLocks noChangeAspect="1"/>
          </p:cNvPicPr>
          <p:nvPr/>
        </p:nvPicPr>
        <p:blipFill rotWithShape="1">
          <a:blip r:embed="rId4" cstate="print">
            <a:extLst>
              <a:ext uri="{28A0092B-C50C-407E-A947-70E740481C1C}">
                <a14:useLocalDpi xmlns:a14="http://schemas.microsoft.com/office/drawing/2010/main" val="0"/>
              </a:ext>
            </a:extLst>
          </a:blip>
          <a:srcRect l="6247" r="36841"/>
          <a:stretch/>
        </p:blipFill>
        <p:spPr>
          <a:xfrm>
            <a:off x="6492614" y="3511651"/>
            <a:ext cx="2400660" cy="2808486"/>
          </a:xfrm>
          <a:prstGeom prst="rect">
            <a:avLst/>
          </a:prstGeom>
        </p:spPr>
      </p:pic>
      <p:pic>
        <p:nvPicPr>
          <p:cNvPr id="14" name="Bil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68235" y="3980943"/>
            <a:ext cx="2808487" cy="1869900"/>
          </a:xfrm>
          <a:prstGeom prst="rect">
            <a:avLst/>
          </a:prstGeom>
        </p:spPr>
      </p:pic>
      <p:pic>
        <p:nvPicPr>
          <p:cNvPr id="15" name="Bilde 14"/>
          <p:cNvPicPr>
            <a:picLocks noChangeAspect="1"/>
          </p:cNvPicPr>
          <p:nvPr/>
        </p:nvPicPr>
        <p:blipFill rotWithShape="1">
          <a:blip r:embed="rId6" cstate="print">
            <a:extLst>
              <a:ext uri="{28A0092B-C50C-407E-A947-70E740481C1C}">
                <a14:useLocalDpi xmlns:a14="http://schemas.microsoft.com/office/drawing/2010/main" val="0"/>
              </a:ext>
            </a:extLst>
          </a:blip>
          <a:srcRect r="6838"/>
          <a:stretch/>
        </p:blipFill>
        <p:spPr>
          <a:xfrm>
            <a:off x="326689" y="257151"/>
            <a:ext cx="3814058" cy="3070526"/>
          </a:xfrm>
          <a:prstGeom prst="rect">
            <a:avLst/>
          </a:prstGeom>
        </p:spPr>
      </p:pic>
      <p:pic>
        <p:nvPicPr>
          <p:cNvPr id="16" name="Bild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459" y="3499375"/>
            <a:ext cx="1878071" cy="2820760"/>
          </a:xfrm>
          <a:prstGeom prst="rect">
            <a:avLst/>
          </a:prstGeom>
        </p:spPr>
      </p:pic>
      <p:pic>
        <p:nvPicPr>
          <p:cNvPr id="17" name="Bilde 16"/>
          <p:cNvPicPr>
            <a:picLocks noChangeAspect="1"/>
          </p:cNvPicPr>
          <p:nvPr/>
        </p:nvPicPr>
        <p:blipFill rotWithShape="1">
          <a:blip r:embed="rId8" cstate="print">
            <a:extLst>
              <a:ext uri="{28A0092B-C50C-407E-A947-70E740481C1C}">
                <a14:useLocalDpi xmlns:a14="http://schemas.microsoft.com/office/drawing/2010/main" val="0"/>
              </a:ext>
            </a:extLst>
          </a:blip>
          <a:srcRect l="35866" r="12095"/>
          <a:stretch/>
        </p:blipFill>
        <p:spPr>
          <a:xfrm>
            <a:off x="6784366" y="257151"/>
            <a:ext cx="2108907" cy="3039446"/>
          </a:xfrm>
          <a:prstGeom prst="rect">
            <a:avLst/>
          </a:prstGeom>
        </p:spPr>
      </p:pic>
      <p:pic>
        <p:nvPicPr>
          <p:cNvPr id="18" name="Bild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1110" y="259696"/>
            <a:ext cx="2302894" cy="3070526"/>
          </a:xfrm>
          <a:prstGeom prst="rect">
            <a:avLst/>
          </a:prstGeom>
        </p:spPr>
      </p:pic>
    </p:spTree>
    <p:extLst>
      <p:ext uri="{BB962C8B-B14F-4D97-AF65-F5344CB8AC3E}">
        <p14:creationId xmlns:p14="http://schemas.microsoft.com/office/powerpoint/2010/main" val="4100400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549474"/>
            <a:ext cx="4385806" cy="576064"/>
          </a:xfrm>
        </p:spPr>
        <p:txBody>
          <a:bodyPr/>
          <a:lstStyle/>
          <a:p>
            <a:pPr>
              <a:spcAft>
                <a:spcPts val="600"/>
              </a:spcAft>
            </a:pPr>
            <a:r>
              <a:rPr lang="nb-NO" sz="1800" b="1" dirty="0" err="1" smtClean="0"/>
              <a:t>Village</a:t>
            </a:r>
            <a:r>
              <a:rPr lang="nb-NO" sz="1800" b="1" dirty="0" smtClean="0"/>
              <a:t> </a:t>
            </a:r>
            <a:r>
              <a:rPr lang="nb-NO" sz="1800" b="1" dirty="0" err="1" smtClean="0"/>
              <a:t>of</a:t>
            </a:r>
            <a:r>
              <a:rPr lang="nb-NO" sz="1800" b="1" dirty="0" smtClean="0"/>
              <a:t> Yorkville Park</a:t>
            </a:r>
            <a:endParaRPr lang="nb-NO" sz="1800" b="1" dirty="0"/>
          </a:p>
        </p:txBody>
      </p:sp>
      <p:sp>
        <p:nvSpPr>
          <p:cNvPr id="6" name="Rektangel 5"/>
          <p:cNvSpPr/>
          <p:nvPr/>
        </p:nvSpPr>
        <p:spPr>
          <a:xfrm>
            <a:off x="252314" y="1067465"/>
            <a:ext cx="4104456" cy="2015936"/>
          </a:xfrm>
          <a:prstGeom prst="rect">
            <a:avLst/>
          </a:prstGeom>
        </p:spPr>
        <p:txBody>
          <a:bodyPr wrap="square">
            <a:spAutoFit/>
          </a:bodyPr>
          <a:lstStyle/>
          <a:p>
            <a:pPr>
              <a:spcAft>
                <a:spcPts val="600"/>
              </a:spcAft>
            </a:pPr>
            <a:r>
              <a:rPr lang="nb-NO" sz="1200" dirty="0" err="1" smtClean="0"/>
              <a:t>Village</a:t>
            </a:r>
            <a:r>
              <a:rPr lang="nb-NO" sz="1200" dirty="0" smtClean="0"/>
              <a:t> </a:t>
            </a:r>
            <a:r>
              <a:rPr lang="nb-NO" sz="1200" dirty="0" err="1" smtClean="0"/>
              <a:t>of</a:t>
            </a:r>
            <a:r>
              <a:rPr lang="nb-NO" sz="1200" dirty="0" smtClean="0"/>
              <a:t> Yorkville Park er et prisbelønnet anlegg tegnet av den verdenskjente landskapsarkitekten Martha Schwartz. Parken ligger i Yorkville rett i utkanten av Toronto sentrum og ble ferdigstilt i 1994.</a:t>
            </a:r>
          </a:p>
          <a:p>
            <a:pPr>
              <a:spcAft>
                <a:spcPts val="600"/>
              </a:spcAft>
            </a:pPr>
            <a:r>
              <a:rPr lang="nb-NO" sz="1200" dirty="0" smtClean="0"/>
              <a:t>Yorkville ble grunnlagt i 1830, men ble annektert av </a:t>
            </a:r>
            <a:r>
              <a:rPr lang="nb-NO" sz="1200" dirty="0"/>
              <a:t>T</a:t>
            </a:r>
            <a:r>
              <a:rPr lang="nb-NO" sz="1200" dirty="0" smtClean="0"/>
              <a:t>oronto i 1883. </a:t>
            </a:r>
            <a:r>
              <a:rPr lang="nb-NO" sz="1200" dirty="0"/>
              <a:t>B</a:t>
            </a:r>
            <a:r>
              <a:rPr lang="nb-NO" sz="1200" dirty="0" smtClean="0"/>
              <a:t>ydelen framstår likevel fortsatt som et eget lite sted med en helt særegen karakter og atmosfære som blant annet har tiltrukket seg mange kunstnere.</a:t>
            </a:r>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p:cNvPicPr>
            <a:picLocks noChangeAspect="1"/>
          </p:cNvPicPr>
          <p:nvPr/>
        </p:nvPicPr>
        <p:blipFill rotWithShape="1">
          <a:blip r:embed="rId3" cstate="print">
            <a:extLst>
              <a:ext uri="{28A0092B-C50C-407E-A947-70E740481C1C}">
                <a14:useLocalDpi xmlns:a14="http://schemas.microsoft.com/office/drawing/2010/main" val="0"/>
              </a:ext>
            </a:extLst>
          </a:blip>
          <a:srcRect l="6477" t="51317" r="6076" b="19557"/>
          <a:stretch/>
        </p:blipFill>
        <p:spPr>
          <a:xfrm>
            <a:off x="324322" y="2988132"/>
            <a:ext cx="8467416" cy="3649678"/>
          </a:xfrm>
          <a:prstGeom prst="rect">
            <a:avLst/>
          </a:prstGeom>
        </p:spPr>
      </p:pic>
      <p:sp>
        <p:nvSpPr>
          <p:cNvPr id="13" name="Rektangel 12"/>
          <p:cNvSpPr/>
          <p:nvPr/>
        </p:nvSpPr>
        <p:spPr>
          <a:xfrm>
            <a:off x="4464988" y="1099404"/>
            <a:ext cx="4356278" cy="1754326"/>
          </a:xfrm>
          <a:prstGeom prst="rect">
            <a:avLst/>
          </a:prstGeom>
        </p:spPr>
        <p:txBody>
          <a:bodyPr wrap="square">
            <a:spAutoFit/>
          </a:bodyPr>
          <a:lstStyle/>
          <a:p>
            <a:pPr>
              <a:spcAft>
                <a:spcPts val="600"/>
              </a:spcAft>
            </a:pPr>
            <a:r>
              <a:rPr lang="nb-NO" sz="1200" dirty="0" smtClean="0"/>
              <a:t>Parken ligger i sentrum av Yorkville, og byggingen av den har medført en oppgradering av hele bydelen. Anlegget består av 5 mindre parker med helt ulik karakter, blant annet en skyggehage, våtmark, prærie og et urbant landskapsrom med et stort kunstig oppbygd svaberg. At parken er delt inn i mindre rom med ulik karakter gjør at den oppleves som intim til tross for at den er såpass stor, og den har en helt spesiell opplevelsesrikdom. </a:t>
            </a:r>
          </a:p>
        </p:txBody>
      </p:sp>
    </p:spTree>
    <p:extLst>
      <p:ext uri="{BB962C8B-B14F-4D97-AF65-F5344CB8AC3E}">
        <p14:creationId xmlns:p14="http://schemas.microsoft.com/office/powerpoint/2010/main" val="3115037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t="2228" b="1980"/>
          <a:stretch/>
        </p:blipFill>
        <p:spPr>
          <a:xfrm>
            <a:off x="236126" y="261442"/>
            <a:ext cx="8619667" cy="6192688"/>
          </a:xfrm>
          <a:prstGeom prst="rect">
            <a:avLst/>
          </a:prstGeom>
        </p:spPr>
      </p:pic>
      <p:sp>
        <p:nvSpPr>
          <p:cNvPr id="9" name="Rektangel 8"/>
          <p:cNvSpPr/>
          <p:nvPr/>
        </p:nvSpPr>
        <p:spPr>
          <a:xfrm>
            <a:off x="180305" y="6454130"/>
            <a:ext cx="8697391" cy="584775"/>
          </a:xfrm>
          <a:prstGeom prst="rect">
            <a:avLst/>
          </a:prstGeom>
        </p:spPr>
        <p:txBody>
          <a:bodyPr wrap="square">
            <a:spAutoFit/>
          </a:bodyPr>
          <a:lstStyle/>
          <a:p>
            <a:pPr>
              <a:spcAft>
                <a:spcPts val="600"/>
              </a:spcAft>
            </a:pPr>
            <a:r>
              <a:rPr lang="nb-NO" sz="900" dirty="0" smtClean="0"/>
              <a:t>Det urbane rommet i </a:t>
            </a:r>
            <a:r>
              <a:rPr lang="nb-NO" sz="900" dirty="0" err="1" smtClean="0"/>
              <a:t>Village</a:t>
            </a:r>
            <a:r>
              <a:rPr lang="nb-NO" sz="900" dirty="0" smtClean="0"/>
              <a:t> </a:t>
            </a:r>
            <a:r>
              <a:rPr lang="nb-NO" sz="900" dirty="0" err="1" smtClean="0"/>
              <a:t>of</a:t>
            </a:r>
            <a:r>
              <a:rPr lang="nb-NO" sz="900" dirty="0" smtClean="0"/>
              <a:t> Yorkville Park. Det kunstig oppbygde svaberget blir brukt både til å sitte på og til lek. </a:t>
            </a:r>
          </a:p>
          <a:p>
            <a:pPr>
              <a:spcAft>
                <a:spcPts val="600"/>
              </a:spcAft>
            </a:pPr>
            <a:endParaRPr lang="nb-NO" dirty="0" smtClean="0"/>
          </a:p>
        </p:txBody>
      </p:sp>
    </p:spTree>
    <p:extLst>
      <p:ext uri="{BB962C8B-B14F-4D97-AF65-F5344CB8AC3E}">
        <p14:creationId xmlns:p14="http://schemas.microsoft.com/office/powerpoint/2010/main" val="3558384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4356770" y="6234911"/>
            <a:ext cx="4520925" cy="723275"/>
          </a:xfrm>
          <a:prstGeom prst="rect">
            <a:avLst/>
          </a:prstGeom>
        </p:spPr>
        <p:txBody>
          <a:bodyPr wrap="square">
            <a:spAutoFit/>
          </a:bodyPr>
          <a:lstStyle/>
          <a:p>
            <a:pPr>
              <a:spcAft>
                <a:spcPts val="600"/>
              </a:spcAft>
            </a:pPr>
            <a:r>
              <a:rPr lang="nb-NO" sz="900" dirty="0" smtClean="0"/>
              <a:t>Markering av viktig gangakse som passerer gjennom parken. Aksen fungerer også som oppdeling mellom de ulike temaparkene.</a:t>
            </a:r>
          </a:p>
          <a:p>
            <a:pPr>
              <a:spcAft>
                <a:spcPts val="600"/>
              </a:spcAft>
            </a:pPr>
            <a:endParaRPr lang="nb-NO" dirty="0" smtClean="0"/>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5168" y="274737"/>
            <a:ext cx="4472527" cy="5963369"/>
          </a:xfrm>
          <a:prstGeom prst="rect">
            <a:avLst/>
          </a:prstGeom>
        </p:spPr>
      </p:pic>
      <p:pic>
        <p:nvPicPr>
          <p:cNvPr id="10" name="Bilde 9"/>
          <p:cNvPicPr>
            <a:picLocks noChangeAspect="1"/>
          </p:cNvPicPr>
          <p:nvPr/>
        </p:nvPicPr>
        <p:blipFill rotWithShape="1">
          <a:blip r:embed="rId4" cstate="print">
            <a:extLst>
              <a:ext uri="{28A0092B-C50C-407E-A947-70E740481C1C}">
                <a14:useLocalDpi xmlns:a14="http://schemas.microsoft.com/office/drawing/2010/main" val="0"/>
              </a:ext>
            </a:extLst>
          </a:blip>
          <a:srcRect t="6629" b="3522"/>
          <a:stretch/>
        </p:blipFill>
        <p:spPr>
          <a:xfrm>
            <a:off x="258996" y="261443"/>
            <a:ext cx="3953758" cy="2664296"/>
          </a:xfrm>
          <a:prstGeom prst="rect">
            <a:avLst/>
          </a:prstGeom>
        </p:spPr>
      </p:pic>
      <p:sp>
        <p:nvSpPr>
          <p:cNvPr id="11" name="Rektangel 10"/>
          <p:cNvSpPr/>
          <p:nvPr/>
        </p:nvSpPr>
        <p:spPr>
          <a:xfrm>
            <a:off x="180307" y="2925738"/>
            <a:ext cx="4032448" cy="507831"/>
          </a:xfrm>
          <a:prstGeom prst="rect">
            <a:avLst/>
          </a:prstGeom>
        </p:spPr>
        <p:txBody>
          <a:bodyPr wrap="square">
            <a:spAutoFit/>
          </a:bodyPr>
          <a:lstStyle/>
          <a:p>
            <a:pPr>
              <a:spcAft>
                <a:spcPts val="600"/>
              </a:spcAft>
            </a:pPr>
            <a:r>
              <a:rPr lang="nb-NO" sz="900" dirty="0" smtClean="0"/>
              <a:t>Når man passerer parkanlegget langs gata, får man en stadig skiftende opplevelse på grunn av de ulike temaene i de mindre parkrommene.</a:t>
            </a:r>
          </a:p>
        </p:txBody>
      </p:sp>
      <p:pic>
        <p:nvPicPr>
          <p:cNvPr id="12" name="Bilde 11"/>
          <p:cNvPicPr>
            <a:picLocks noChangeAspect="1"/>
          </p:cNvPicPr>
          <p:nvPr/>
        </p:nvPicPr>
        <p:blipFill rotWithShape="1">
          <a:blip r:embed="rId5" cstate="print">
            <a:extLst>
              <a:ext uri="{28A0092B-C50C-407E-A947-70E740481C1C}">
                <a14:useLocalDpi xmlns:a14="http://schemas.microsoft.com/office/drawing/2010/main" val="0"/>
              </a:ext>
            </a:extLst>
          </a:blip>
          <a:srcRect b="4850"/>
          <a:stretch/>
        </p:blipFill>
        <p:spPr>
          <a:xfrm>
            <a:off x="269111" y="3412723"/>
            <a:ext cx="3959198" cy="2825383"/>
          </a:xfrm>
          <a:prstGeom prst="rect">
            <a:avLst/>
          </a:prstGeom>
        </p:spPr>
      </p:pic>
      <p:sp>
        <p:nvSpPr>
          <p:cNvPr id="13" name="Rektangel 12"/>
          <p:cNvSpPr/>
          <p:nvPr/>
        </p:nvSpPr>
        <p:spPr>
          <a:xfrm>
            <a:off x="180305" y="6238106"/>
            <a:ext cx="3960441" cy="230832"/>
          </a:xfrm>
          <a:prstGeom prst="rect">
            <a:avLst/>
          </a:prstGeom>
        </p:spPr>
        <p:txBody>
          <a:bodyPr wrap="square">
            <a:spAutoFit/>
          </a:bodyPr>
          <a:lstStyle/>
          <a:p>
            <a:pPr>
              <a:spcAft>
                <a:spcPts val="600"/>
              </a:spcAft>
            </a:pPr>
            <a:r>
              <a:rPr lang="nb-NO" sz="900" dirty="0" smtClean="0"/>
              <a:t>Vannskulpturen danner en lett, sløret vegg.</a:t>
            </a:r>
          </a:p>
        </p:txBody>
      </p:sp>
    </p:spTree>
    <p:extLst>
      <p:ext uri="{BB962C8B-B14F-4D97-AF65-F5344CB8AC3E}">
        <p14:creationId xmlns:p14="http://schemas.microsoft.com/office/powerpoint/2010/main" val="823500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80305" y="3069754"/>
            <a:ext cx="3960441" cy="230832"/>
          </a:xfrm>
          <a:prstGeom prst="rect">
            <a:avLst/>
          </a:prstGeom>
        </p:spPr>
        <p:txBody>
          <a:bodyPr wrap="square">
            <a:spAutoFit/>
          </a:bodyPr>
          <a:lstStyle/>
          <a:p>
            <a:pPr>
              <a:spcAft>
                <a:spcPts val="600"/>
              </a:spcAft>
            </a:pPr>
            <a:r>
              <a:rPr lang="nb-NO" sz="900" dirty="0" smtClean="0"/>
              <a:t>«Furuskogen» gir en avskjerming mot bebyggelsen rundt.</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t="6244"/>
          <a:stretch/>
        </p:blipFill>
        <p:spPr>
          <a:xfrm>
            <a:off x="288855" y="3429794"/>
            <a:ext cx="4071764" cy="2863154"/>
          </a:xfrm>
          <a:prstGeom prst="rect">
            <a:avLst/>
          </a:prstGeom>
        </p:spPr>
      </p:pic>
      <p:sp>
        <p:nvSpPr>
          <p:cNvPr id="10" name="Rektangel 9"/>
          <p:cNvSpPr/>
          <p:nvPr/>
        </p:nvSpPr>
        <p:spPr>
          <a:xfrm>
            <a:off x="252313" y="6310114"/>
            <a:ext cx="3960441" cy="230832"/>
          </a:xfrm>
          <a:prstGeom prst="rect">
            <a:avLst/>
          </a:prstGeom>
        </p:spPr>
        <p:txBody>
          <a:bodyPr wrap="square">
            <a:spAutoFit/>
          </a:bodyPr>
          <a:lstStyle/>
          <a:p>
            <a:pPr>
              <a:spcAft>
                <a:spcPts val="600"/>
              </a:spcAft>
            </a:pPr>
            <a:r>
              <a:rPr lang="nb-NO" sz="900" dirty="0" smtClean="0"/>
              <a:t>Våtmark. Denne lille parken fungerer også som </a:t>
            </a:r>
            <a:r>
              <a:rPr lang="nb-NO" sz="900" dirty="0" err="1" smtClean="0"/>
              <a:t>regnbed</a:t>
            </a:r>
            <a:r>
              <a:rPr lang="nb-NO" sz="900" dirty="0" smtClean="0"/>
              <a:t>.</a:t>
            </a:r>
          </a:p>
        </p:txBody>
      </p:sp>
      <p:pic>
        <p:nvPicPr>
          <p:cNvPr id="6" name="Bilde 5"/>
          <p:cNvPicPr>
            <a:picLocks noChangeAspect="1"/>
          </p:cNvPicPr>
          <p:nvPr/>
        </p:nvPicPr>
        <p:blipFill rotWithShape="1">
          <a:blip r:embed="rId4" cstate="print">
            <a:extLst>
              <a:ext uri="{28A0092B-C50C-407E-A947-70E740481C1C}">
                <a14:useLocalDpi xmlns:a14="http://schemas.microsoft.com/office/drawing/2010/main" val="0"/>
              </a:ext>
            </a:extLst>
          </a:blip>
          <a:srcRect t="2326" b="6989"/>
          <a:stretch/>
        </p:blipFill>
        <p:spPr>
          <a:xfrm>
            <a:off x="4662706" y="261442"/>
            <a:ext cx="4129032" cy="2808312"/>
          </a:xfrm>
          <a:prstGeom prst="rect">
            <a:avLst/>
          </a:prstGeom>
        </p:spPr>
      </p:pic>
      <p:sp>
        <p:nvSpPr>
          <p:cNvPr id="11" name="Rektangel 10"/>
          <p:cNvSpPr/>
          <p:nvPr/>
        </p:nvSpPr>
        <p:spPr>
          <a:xfrm>
            <a:off x="4572794" y="3069754"/>
            <a:ext cx="3960441" cy="230832"/>
          </a:xfrm>
          <a:prstGeom prst="rect">
            <a:avLst/>
          </a:prstGeom>
        </p:spPr>
        <p:txBody>
          <a:bodyPr wrap="square">
            <a:spAutoFit/>
          </a:bodyPr>
          <a:lstStyle/>
          <a:p>
            <a:pPr>
              <a:spcAft>
                <a:spcPts val="600"/>
              </a:spcAft>
            </a:pPr>
            <a:r>
              <a:rPr lang="nb-NO" sz="900" dirty="0" smtClean="0"/>
              <a:t>Bjørkelunden gir rom for skygge. </a:t>
            </a:r>
          </a:p>
        </p:txBody>
      </p:sp>
      <p:pic>
        <p:nvPicPr>
          <p:cNvPr id="12" name="Bilde 11"/>
          <p:cNvPicPr>
            <a:picLocks noChangeAspect="1"/>
          </p:cNvPicPr>
          <p:nvPr/>
        </p:nvPicPr>
        <p:blipFill rotWithShape="1">
          <a:blip r:embed="rId5" cstate="print">
            <a:extLst>
              <a:ext uri="{28A0092B-C50C-407E-A947-70E740481C1C}">
                <a14:useLocalDpi xmlns:a14="http://schemas.microsoft.com/office/drawing/2010/main" val="0"/>
              </a:ext>
            </a:extLst>
          </a:blip>
          <a:srcRect t="7805"/>
          <a:stretch/>
        </p:blipFill>
        <p:spPr>
          <a:xfrm>
            <a:off x="4680520" y="3429794"/>
            <a:ext cx="4140746" cy="2863154"/>
          </a:xfrm>
          <a:prstGeom prst="rect">
            <a:avLst/>
          </a:prstGeom>
        </p:spPr>
      </p:pic>
      <p:sp>
        <p:nvSpPr>
          <p:cNvPr id="13" name="Rektangel 12"/>
          <p:cNvSpPr/>
          <p:nvPr/>
        </p:nvSpPr>
        <p:spPr>
          <a:xfrm>
            <a:off x="4644801" y="6295306"/>
            <a:ext cx="3960441" cy="230832"/>
          </a:xfrm>
          <a:prstGeom prst="rect">
            <a:avLst/>
          </a:prstGeom>
        </p:spPr>
        <p:txBody>
          <a:bodyPr wrap="square">
            <a:spAutoFit/>
          </a:bodyPr>
          <a:lstStyle/>
          <a:p>
            <a:pPr>
              <a:spcAft>
                <a:spcPts val="600"/>
              </a:spcAft>
            </a:pPr>
            <a:r>
              <a:rPr lang="nb-NO" sz="900" dirty="0" smtClean="0"/>
              <a:t>«Prærien»</a:t>
            </a:r>
          </a:p>
        </p:txBody>
      </p:sp>
      <p:pic>
        <p:nvPicPr>
          <p:cNvPr id="14" name="Bilde 13"/>
          <p:cNvPicPr>
            <a:picLocks noChangeAspect="1"/>
          </p:cNvPicPr>
          <p:nvPr/>
        </p:nvPicPr>
        <p:blipFill rotWithShape="1">
          <a:blip r:embed="rId6" cstate="print">
            <a:extLst>
              <a:ext uri="{28A0092B-C50C-407E-A947-70E740481C1C}">
                <a14:useLocalDpi xmlns:a14="http://schemas.microsoft.com/office/drawing/2010/main" val="0"/>
              </a:ext>
            </a:extLst>
          </a:blip>
          <a:srcRect b="8781"/>
          <a:stretch/>
        </p:blipFill>
        <p:spPr>
          <a:xfrm>
            <a:off x="288032" y="283535"/>
            <a:ext cx="4072587" cy="2786220"/>
          </a:xfrm>
          <a:prstGeom prst="rect">
            <a:avLst/>
          </a:prstGeom>
        </p:spPr>
      </p:pic>
    </p:spTree>
    <p:extLst>
      <p:ext uri="{BB962C8B-B14F-4D97-AF65-F5344CB8AC3E}">
        <p14:creationId xmlns:p14="http://schemas.microsoft.com/office/powerpoint/2010/main" val="1867063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13" name="Rektangel 12"/>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261442"/>
            <a:ext cx="4385806" cy="576064"/>
          </a:xfrm>
        </p:spPr>
        <p:txBody>
          <a:bodyPr/>
          <a:lstStyle/>
          <a:p>
            <a:pPr>
              <a:spcAft>
                <a:spcPts val="600"/>
              </a:spcAft>
            </a:pPr>
            <a:r>
              <a:rPr lang="nb-NO" sz="1800" b="1" dirty="0"/>
              <a:t>Evergreen </a:t>
            </a:r>
            <a:r>
              <a:rPr lang="nb-NO" sz="1800" b="1" dirty="0" err="1"/>
              <a:t>Brickworks</a:t>
            </a:r>
            <a:endParaRPr lang="nb-NO" sz="1800" b="1" dirty="0"/>
          </a:p>
        </p:txBody>
      </p:sp>
      <p:sp>
        <p:nvSpPr>
          <p:cNvPr id="6" name="Rektangel 5"/>
          <p:cNvSpPr/>
          <p:nvPr/>
        </p:nvSpPr>
        <p:spPr>
          <a:xfrm>
            <a:off x="258996" y="621482"/>
            <a:ext cx="4457814" cy="3000821"/>
          </a:xfrm>
          <a:prstGeom prst="rect">
            <a:avLst/>
          </a:prstGeom>
        </p:spPr>
        <p:txBody>
          <a:bodyPr wrap="square">
            <a:spAutoFit/>
          </a:bodyPr>
          <a:lstStyle/>
          <a:p>
            <a:pPr>
              <a:spcAft>
                <a:spcPts val="600"/>
              </a:spcAft>
            </a:pPr>
            <a:r>
              <a:rPr lang="nb-NO" sz="1200" dirty="0" smtClean="0"/>
              <a:t>Evergreen </a:t>
            </a:r>
            <a:r>
              <a:rPr lang="nb-NO" sz="1200" dirty="0" err="1" smtClean="0"/>
              <a:t>Brickworks</a:t>
            </a:r>
            <a:r>
              <a:rPr lang="nb-NO" sz="1200" dirty="0" smtClean="0"/>
              <a:t> ligger i Don Valley i utkanten av Toronto. Området var tidligere en </a:t>
            </a:r>
            <a:r>
              <a:rPr lang="nb-NO" sz="1200" dirty="0" err="1" smtClean="0"/>
              <a:t>mursteinsfabrikk</a:t>
            </a:r>
            <a:r>
              <a:rPr lang="nb-NO" sz="1200" dirty="0" smtClean="0"/>
              <a:t>, og i forbindelse med uttak av leire, oppstod et digert sår i landskapet. Dybden på leirtaket var ca. 50 meter.</a:t>
            </a:r>
          </a:p>
          <a:p>
            <a:pPr>
              <a:spcAft>
                <a:spcPts val="600"/>
              </a:spcAft>
            </a:pPr>
            <a:r>
              <a:rPr lang="nb-NO" sz="1200" dirty="0" smtClean="0"/>
              <a:t>Hele området er istandsatt og tilbakeført til natur. I området der det er tatt ut leire, er det skapt </a:t>
            </a:r>
            <a:r>
              <a:rPr lang="nb-NO" sz="1200" dirty="0" err="1" smtClean="0"/>
              <a:t>våtmarksarealer</a:t>
            </a:r>
            <a:r>
              <a:rPr lang="nb-NO" sz="1200" dirty="0" smtClean="0"/>
              <a:t>, eng og skog. Området har blitt et forbilde både når det gjelder design og funksjon, og brukes </a:t>
            </a:r>
            <a:r>
              <a:rPr lang="nb-NO" sz="1200" dirty="0"/>
              <a:t>i</a:t>
            </a:r>
            <a:r>
              <a:rPr lang="nb-NO" sz="1200" dirty="0" smtClean="0"/>
              <a:t> undervisningssammenheng.</a:t>
            </a:r>
          </a:p>
          <a:p>
            <a:pPr>
              <a:spcAft>
                <a:spcPts val="600"/>
              </a:spcAft>
            </a:pPr>
            <a:r>
              <a:rPr lang="nb-NO" sz="1200" dirty="0" smtClean="0"/>
              <a:t>I tillegg til det restaurerte landskapet, er det bygget et besøkssenter med grønne tak, og parkeringsarealene i forbindelse med senteret har lokal overvannshåndtering (Stormwater </a:t>
            </a:r>
            <a:r>
              <a:rPr lang="nb-NO" sz="1200" dirty="0" err="1" smtClean="0"/>
              <a:t>drainage</a:t>
            </a:r>
            <a:r>
              <a:rPr lang="nb-NO" sz="1200" dirty="0" smtClean="0"/>
              <a:t> </a:t>
            </a:r>
            <a:r>
              <a:rPr lang="nb-NO" sz="1200" dirty="0" err="1" smtClean="0"/>
              <a:t>trenches</a:t>
            </a:r>
            <a:r>
              <a:rPr lang="nb-NO" sz="1200" dirty="0" smtClean="0"/>
              <a:t>).</a:t>
            </a:r>
          </a:p>
          <a:p>
            <a:pPr>
              <a:spcAft>
                <a:spcPts val="600"/>
              </a:spcAft>
            </a:pPr>
            <a:endParaRPr lang="nb-NO" dirty="0" smtClean="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252314" y="6310114"/>
            <a:ext cx="4241790" cy="584775"/>
          </a:xfrm>
          <a:prstGeom prst="rect">
            <a:avLst/>
          </a:prstGeom>
        </p:spPr>
        <p:txBody>
          <a:bodyPr wrap="square">
            <a:spAutoFit/>
          </a:bodyPr>
          <a:lstStyle/>
          <a:p>
            <a:pPr>
              <a:spcAft>
                <a:spcPts val="600"/>
              </a:spcAft>
            </a:pPr>
            <a:r>
              <a:rPr lang="nb-NO" sz="900" dirty="0" smtClean="0"/>
              <a:t>Foto av området slik det så ut i 1985 – før restaureringen.</a:t>
            </a:r>
          </a:p>
          <a:p>
            <a:pPr>
              <a:spcAft>
                <a:spcPts val="600"/>
              </a:spcAft>
            </a:pPr>
            <a:endParaRPr lang="nb-NO" dirty="0" smtClean="0"/>
          </a:p>
        </p:txBody>
      </p:sp>
      <p:pic>
        <p:nvPicPr>
          <p:cNvPr id="8" name="Bilde 7"/>
          <p:cNvPicPr>
            <a:picLocks noChangeAspect="1"/>
          </p:cNvPicPr>
          <p:nvPr/>
        </p:nvPicPr>
        <p:blipFill rotWithShape="1">
          <a:blip r:embed="rId3" cstate="print">
            <a:extLst>
              <a:ext uri="{28A0092B-C50C-407E-A947-70E740481C1C}">
                <a14:useLocalDpi xmlns:a14="http://schemas.microsoft.com/office/drawing/2010/main" val="0"/>
              </a:ext>
            </a:extLst>
          </a:blip>
          <a:srcRect l="16304" t="27405" r="15100" b="9803"/>
          <a:stretch/>
        </p:blipFill>
        <p:spPr>
          <a:xfrm rot="5400000">
            <a:off x="3756223" y="1150021"/>
            <a:ext cx="6097638" cy="4176464"/>
          </a:xfrm>
          <a:prstGeom prst="rect">
            <a:avLst/>
          </a:prstGeom>
        </p:spPr>
      </p:pic>
      <p:pic>
        <p:nvPicPr>
          <p:cNvPr id="5" name="Bilde 4"/>
          <p:cNvPicPr>
            <a:picLocks noChangeAspect="1"/>
          </p:cNvPicPr>
          <p:nvPr/>
        </p:nvPicPr>
        <p:blipFill rotWithShape="1">
          <a:blip r:embed="rId4" cstate="print">
            <a:extLst>
              <a:ext uri="{28A0092B-C50C-407E-A947-70E740481C1C}">
                <a14:useLocalDpi xmlns:a14="http://schemas.microsoft.com/office/drawing/2010/main" val="0"/>
              </a:ext>
            </a:extLst>
          </a:blip>
          <a:srcRect l="53838" t="40411" r="20081" b="34483"/>
          <a:stretch/>
        </p:blipFill>
        <p:spPr>
          <a:xfrm>
            <a:off x="331004" y="3325823"/>
            <a:ext cx="4097774" cy="2958347"/>
          </a:xfrm>
          <a:prstGeom prst="rect">
            <a:avLst/>
          </a:prstGeom>
        </p:spPr>
      </p:pic>
      <p:sp>
        <p:nvSpPr>
          <p:cNvPr id="14" name="Rektangel 13"/>
          <p:cNvSpPr/>
          <p:nvPr/>
        </p:nvSpPr>
        <p:spPr>
          <a:xfrm>
            <a:off x="4669214" y="6310114"/>
            <a:ext cx="3575987" cy="584775"/>
          </a:xfrm>
          <a:prstGeom prst="rect">
            <a:avLst/>
          </a:prstGeom>
        </p:spPr>
        <p:txBody>
          <a:bodyPr wrap="square">
            <a:spAutoFit/>
          </a:bodyPr>
          <a:lstStyle/>
          <a:p>
            <a:pPr>
              <a:spcAft>
                <a:spcPts val="600"/>
              </a:spcAft>
            </a:pPr>
            <a:r>
              <a:rPr lang="nb-NO" sz="900" dirty="0" smtClean="0"/>
              <a:t>Plan over området slik det ser ut i dag.</a:t>
            </a:r>
          </a:p>
          <a:p>
            <a:pPr>
              <a:spcAft>
                <a:spcPts val="600"/>
              </a:spcAft>
            </a:pPr>
            <a:endParaRPr lang="nb-NO" dirty="0" smtClean="0"/>
          </a:p>
        </p:txBody>
      </p:sp>
    </p:spTree>
    <p:extLst>
      <p:ext uri="{BB962C8B-B14F-4D97-AF65-F5344CB8AC3E}">
        <p14:creationId xmlns:p14="http://schemas.microsoft.com/office/powerpoint/2010/main" val="35366366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p:nvPicPr>
        <p:blipFill rotWithShape="1">
          <a:blip r:embed="rId3" cstate="print">
            <a:extLst>
              <a:ext uri="{28A0092B-C50C-407E-A947-70E740481C1C}">
                <a14:useLocalDpi xmlns:a14="http://schemas.microsoft.com/office/drawing/2010/main" val="0"/>
              </a:ext>
            </a:extLst>
          </a:blip>
          <a:srcRect t="4651"/>
          <a:stretch/>
        </p:blipFill>
        <p:spPr>
          <a:xfrm>
            <a:off x="4764817" y="189434"/>
            <a:ext cx="4128457" cy="2952328"/>
          </a:xfrm>
          <a:prstGeom prst="rect">
            <a:avLst/>
          </a:prstGeom>
        </p:spPr>
      </p:pic>
      <p:sp>
        <p:nvSpPr>
          <p:cNvPr id="15" name="Rektangel 14"/>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rotWithShape="1">
          <a:blip r:embed="rId4" cstate="print">
            <a:extLst>
              <a:ext uri="{28A0092B-C50C-407E-A947-70E740481C1C}">
                <a14:useLocalDpi xmlns:a14="http://schemas.microsoft.com/office/drawing/2010/main" val="0"/>
              </a:ext>
            </a:extLst>
          </a:blip>
          <a:srcRect b="6611"/>
          <a:stretch/>
        </p:blipFill>
        <p:spPr>
          <a:xfrm>
            <a:off x="372328" y="3472846"/>
            <a:ext cx="4112302" cy="2880320"/>
          </a:xfrm>
          <a:prstGeom prst="rect">
            <a:avLst/>
          </a:prstGeom>
        </p:spPr>
      </p:pic>
      <p:pic>
        <p:nvPicPr>
          <p:cNvPr id="17" name="Bilde 16"/>
          <p:cNvPicPr>
            <a:picLocks noChangeAspect="1"/>
          </p:cNvPicPr>
          <p:nvPr/>
        </p:nvPicPr>
        <p:blipFill rotWithShape="1">
          <a:blip r:embed="rId5" cstate="print">
            <a:extLst>
              <a:ext uri="{28A0092B-C50C-407E-A947-70E740481C1C}">
                <a14:useLocalDpi xmlns:a14="http://schemas.microsoft.com/office/drawing/2010/main" val="0"/>
              </a:ext>
            </a:extLst>
          </a:blip>
          <a:srcRect b="4651"/>
          <a:stretch/>
        </p:blipFill>
        <p:spPr>
          <a:xfrm>
            <a:off x="372328" y="189435"/>
            <a:ext cx="4128457" cy="2952327"/>
          </a:xfrm>
          <a:prstGeom prst="rect">
            <a:avLst/>
          </a:prstGeom>
        </p:spPr>
      </p:pic>
      <p:pic>
        <p:nvPicPr>
          <p:cNvPr id="18" name="Bilde 17"/>
          <p:cNvPicPr>
            <a:picLocks noChangeAspect="1"/>
          </p:cNvPicPr>
          <p:nvPr/>
        </p:nvPicPr>
        <p:blipFill rotWithShape="1">
          <a:blip r:embed="rId6" cstate="print">
            <a:extLst>
              <a:ext uri="{28A0092B-C50C-407E-A947-70E740481C1C}">
                <a14:useLocalDpi xmlns:a14="http://schemas.microsoft.com/office/drawing/2010/main" val="0"/>
              </a:ext>
            </a:extLst>
          </a:blip>
          <a:srcRect t="4584" b="5451"/>
          <a:stretch/>
        </p:blipFill>
        <p:spPr>
          <a:xfrm>
            <a:off x="4764817" y="3526717"/>
            <a:ext cx="4188928" cy="2826449"/>
          </a:xfrm>
          <a:prstGeom prst="rect">
            <a:avLst/>
          </a:prstGeom>
        </p:spPr>
      </p:pic>
      <p:sp>
        <p:nvSpPr>
          <p:cNvPr id="19" name="Rektangel 18"/>
          <p:cNvSpPr/>
          <p:nvPr/>
        </p:nvSpPr>
        <p:spPr>
          <a:xfrm>
            <a:off x="258996" y="3285778"/>
            <a:ext cx="2225566" cy="584775"/>
          </a:xfrm>
          <a:prstGeom prst="rect">
            <a:avLst/>
          </a:prstGeom>
        </p:spPr>
        <p:txBody>
          <a:bodyPr wrap="square">
            <a:spAutoFit/>
          </a:bodyPr>
          <a:lstStyle/>
          <a:p>
            <a:pPr>
              <a:spcAft>
                <a:spcPts val="600"/>
              </a:spcAft>
            </a:pPr>
            <a:endParaRPr lang="nb-NO" sz="900" dirty="0" smtClean="0"/>
          </a:p>
          <a:p>
            <a:pPr>
              <a:spcAft>
                <a:spcPts val="600"/>
              </a:spcAft>
            </a:pPr>
            <a:endParaRPr lang="nb-NO" dirty="0" smtClean="0"/>
          </a:p>
        </p:txBody>
      </p:sp>
      <p:sp>
        <p:nvSpPr>
          <p:cNvPr id="20" name="Rektangel 19"/>
          <p:cNvSpPr/>
          <p:nvPr/>
        </p:nvSpPr>
        <p:spPr>
          <a:xfrm>
            <a:off x="286339" y="3141762"/>
            <a:ext cx="4214445" cy="584775"/>
          </a:xfrm>
          <a:prstGeom prst="rect">
            <a:avLst/>
          </a:prstGeom>
        </p:spPr>
        <p:txBody>
          <a:bodyPr wrap="square">
            <a:spAutoFit/>
          </a:bodyPr>
          <a:lstStyle/>
          <a:p>
            <a:pPr>
              <a:spcAft>
                <a:spcPts val="600"/>
              </a:spcAft>
            </a:pPr>
            <a:r>
              <a:rPr lang="nb-NO" sz="900" dirty="0" smtClean="0"/>
              <a:t>Evergreen </a:t>
            </a:r>
            <a:r>
              <a:rPr lang="nb-NO" sz="900" dirty="0" err="1" smtClean="0"/>
              <a:t>Brickworks</a:t>
            </a:r>
            <a:r>
              <a:rPr lang="nb-NO" sz="900" dirty="0" smtClean="0"/>
              <a:t> etter istandsettingen. Fabrikkpipe i bakgrunnen</a:t>
            </a:r>
          </a:p>
          <a:p>
            <a:pPr>
              <a:spcAft>
                <a:spcPts val="600"/>
              </a:spcAft>
            </a:pPr>
            <a:endParaRPr lang="nb-NO" dirty="0" smtClean="0"/>
          </a:p>
        </p:txBody>
      </p:sp>
      <p:sp>
        <p:nvSpPr>
          <p:cNvPr id="21" name="Rektangel 20"/>
          <p:cNvSpPr/>
          <p:nvPr/>
        </p:nvSpPr>
        <p:spPr>
          <a:xfrm>
            <a:off x="4705350" y="3141762"/>
            <a:ext cx="2891780" cy="584775"/>
          </a:xfrm>
          <a:prstGeom prst="rect">
            <a:avLst/>
          </a:prstGeom>
        </p:spPr>
        <p:txBody>
          <a:bodyPr wrap="square">
            <a:spAutoFit/>
          </a:bodyPr>
          <a:lstStyle/>
          <a:p>
            <a:pPr>
              <a:spcAft>
                <a:spcPts val="600"/>
              </a:spcAft>
            </a:pPr>
            <a:r>
              <a:rPr lang="nb-NO" sz="900" dirty="0" smtClean="0"/>
              <a:t>Røde stoler som kontrast til landskapet </a:t>
            </a:r>
          </a:p>
          <a:p>
            <a:pPr>
              <a:spcAft>
                <a:spcPts val="600"/>
              </a:spcAft>
            </a:pPr>
            <a:endParaRPr lang="nb-NO" dirty="0" smtClean="0"/>
          </a:p>
        </p:txBody>
      </p:sp>
      <p:sp>
        <p:nvSpPr>
          <p:cNvPr id="22" name="Rektangel 21"/>
          <p:cNvSpPr/>
          <p:nvPr/>
        </p:nvSpPr>
        <p:spPr>
          <a:xfrm>
            <a:off x="4705350" y="6382122"/>
            <a:ext cx="4187924" cy="723275"/>
          </a:xfrm>
          <a:prstGeom prst="rect">
            <a:avLst/>
          </a:prstGeom>
        </p:spPr>
        <p:txBody>
          <a:bodyPr wrap="square">
            <a:spAutoFit/>
          </a:bodyPr>
          <a:lstStyle/>
          <a:p>
            <a:pPr>
              <a:spcAft>
                <a:spcPts val="600"/>
              </a:spcAft>
            </a:pPr>
            <a:r>
              <a:rPr lang="nb-NO" sz="900" dirty="0" smtClean="0"/>
              <a:t>Nyskapt eng og skogsarealer. </a:t>
            </a:r>
            <a:r>
              <a:rPr lang="nb-NO" sz="900" dirty="0" err="1" smtClean="0"/>
              <a:t>Kanadagullris</a:t>
            </a:r>
            <a:r>
              <a:rPr lang="nb-NO" sz="900" dirty="0" smtClean="0"/>
              <a:t> er en naturlig art i </a:t>
            </a:r>
            <a:r>
              <a:rPr lang="nb-NO" sz="900" dirty="0"/>
              <a:t>T</a:t>
            </a:r>
            <a:r>
              <a:rPr lang="nb-NO" sz="900" dirty="0" smtClean="0"/>
              <a:t>oronto (Svartelistet i Norge).</a:t>
            </a:r>
          </a:p>
          <a:p>
            <a:pPr>
              <a:spcAft>
                <a:spcPts val="600"/>
              </a:spcAft>
            </a:pPr>
            <a:endParaRPr lang="nb-NO" dirty="0" smtClean="0"/>
          </a:p>
        </p:txBody>
      </p:sp>
      <p:sp>
        <p:nvSpPr>
          <p:cNvPr id="23" name="Rektangel 22"/>
          <p:cNvSpPr/>
          <p:nvPr/>
        </p:nvSpPr>
        <p:spPr>
          <a:xfrm>
            <a:off x="286340" y="6382122"/>
            <a:ext cx="4198290" cy="584775"/>
          </a:xfrm>
          <a:prstGeom prst="rect">
            <a:avLst/>
          </a:prstGeom>
        </p:spPr>
        <p:txBody>
          <a:bodyPr wrap="square">
            <a:spAutoFit/>
          </a:bodyPr>
          <a:lstStyle/>
          <a:p>
            <a:pPr>
              <a:spcAft>
                <a:spcPts val="600"/>
              </a:spcAft>
            </a:pPr>
            <a:r>
              <a:rPr lang="nb-NO" sz="900" dirty="0" smtClean="0"/>
              <a:t>Nyskapt våtmark tilrettelagt for opphold</a:t>
            </a:r>
          </a:p>
          <a:p>
            <a:pPr>
              <a:spcAft>
                <a:spcPts val="600"/>
              </a:spcAft>
            </a:pPr>
            <a:endParaRPr lang="nb-NO" dirty="0" smtClean="0"/>
          </a:p>
        </p:txBody>
      </p:sp>
    </p:spTree>
    <p:extLst>
      <p:ext uri="{BB962C8B-B14F-4D97-AF65-F5344CB8AC3E}">
        <p14:creationId xmlns:p14="http://schemas.microsoft.com/office/powerpoint/2010/main" val="37273444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p:cNvSpPr/>
          <p:nvPr/>
        </p:nvSpPr>
        <p:spPr>
          <a:xfrm>
            <a:off x="258996" y="3285778"/>
            <a:ext cx="2225566" cy="584775"/>
          </a:xfrm>
          <a:prstGeom prst="rect">
            <a:avLst/>
          </a:prstGeom>
        </p:spPr>
        <p:txBody>
          <a:bodyPr wrap="square">
            <a:spAutoFit/>
          </a:bodyPr>
          <a:lstStyle/>
          <a:p>
            <a:pPr>
              <a:spcAft>
                <a:spcPts val="600"/>
              </a:spcAft>
            </a:pPr>
            <a:endParaRPr lang="nb-NO" sz="900" dirty="0" smtClean="0"/>
          </a:p>
          <a:p>
            <a:pPr>
              <a:spcAft>
                <a:spcPts val="600"/>
              </a:spcAft>
            </a:pPr>
            <a:endParaRPr lang="nb-NO" dirty="0" smtClean="0"/>
          </a:p>
        </p:txBody>
      </p:sp>
      <p:sp>
        <p:nvSpPr>
          <p:cNvPr id="20" name="Rektangel 19"/>
          <p:cNvSpPr/>
          <p:nvPr/>
        </p:nvSpPr>
        <p:spPr>
          <a:xfrm>
            <a:off x="264755" y="6310114"/>
            <a:ext cx="4214445" cy="723275"/>
          </a:xfrm>
          <a:prstGeom prst="rect">
            <a:avLst/>
          </a:prstGeom>
        </p:spPr>
        <p:txBody>
          <a:bodyPr wrap="square">
            <a:spAutoFit/>
          </a:bodyPr>
          <a:lstStyle/>
          <a:p>
            <a:pPr>
              <a:spcAft>
                <a:spcPts val="600"/>
              </a:spcAft>
            </a:pPr>
            <a:r>
              <a:rPr lang="nb-NO" sz="900" dirty="0" smtClean="0"/>
              <a:t>Evergreen </a:t>
            </a:r>
            <a:r>
              <a:rPr lang="nb-NO" sz="900" dirty="0" err="1" smtClean="0"/>
              <a:t>Brickworks</a:t>
            </a:r>
            <a:r>
              <a:rPr lang="nb-NO" sz="900" dirty="0" smtClean="0"/>
              <a:t> er et mangfoldig område som byr på rekreasjon i form av lekearealer, naturområder og møter med kunst av ulik art.</a:t>
            </a:r>
          </a:p>
          <a:p>
            <a:pPr>
              <a:spcAft>
                <a:spcPts val="600"/>
              </a:spcAft>
            </a:pPr>
            <a:endParaRPr lang="nb-NO" dirty="0" smtClean="0"/>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1530" t="11764" r="239"/>
          <a:stretch/>
        </p:blipFill>
        <p:spPr>
          <a:xfrm>
            <a:off x="252314" y="189434"/>
            <a:ext cx="4680520" cy="2799243"/>
          </a:xfrm>
          <a:prstGeom prst="rect">
            <a:avLst/>
          </a:prstGeom>
        </p:spPr>
      </p:pic>
      <p:pic>
        <p:nvPicPr>
          <p:cNvPr id="9" name="Bilde 8"/>
          <p:cNvPicPr>
            <a:picLocks noChangeAspect="1"/>
          </p:cNvPicPr>
          <p:nvPr/>
        </p:nvPicPr>
        <p:blipFill rotWithShape="1">
          <a:blip r:embed="rId4" cstate="print">
            <a:extLst>
              <a:ext uri="{28A0092B-C50C-407E-A947-70E740481C1C}">
                <a14:useLocalDpi xmlns:a14="http://schemas.microsoft.com/office/drawing/2010/main" val="0"/>
              </a:ext>
            </a:extLst>
          </a:blip>
          <a:srcRect b="1285"/>
          <a:stretch/>
        </p:blipFill>
        <p:spPr>
          <a:xfrm>
            <a:off x="264755" y="3112204"/>
            <a:ext cx="2160240" cy="3202872"/>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2538" y="3134246"/>
            <a:ext cx="2126753" cy="3194267"/>
          </a:xfrm>
          <a:prstGeom prst="rect">
            <a:avLst/>
          </a:prstGeom>
        </p:spPr>
      </p:pic>
      <p:pic>
        <p:nvPicPr>
          <p:cNvPr id="12" name="Bilde 11"/>
          <p:cNvPicPr>
            <a:picLocks noChangeAspect="1"/>
          </p:cNvPicPr>
          <p:nvPr/>
        </p:nvPicPr>
        <p:blipFill rotWithShape="1">
          <a:blip r:embed="rId6" cstate="print">
            <a:extLst>
              <a:ext uri="{28A0092B-C50C-407E-A947-70E740481C1C}">
                <a14:useLocalDpi xmlns:a14="http://schemas.microsoft.com/office/drawing/2010/main" val="0"/>
              </a:ext>
            </a:extLst>
          </a:blip>
          <a:srcRect t="14336" b="5276"/>
          <a:stretch/>
        </p:blipFill>
        <p:spPr>
          <a:xfrm>
            <a:off x="5076850" y="4653931"/>
            <a:ext cx="1371707" cy="1656184"/>
          </a:xfrm>
          <a:prstGeom prst="rect">
            <a:avLst/>
          </a:prstGeom>
        </p:spPr>
      </p:pic>
      <p:pic>
        <p:nvPicPr>
          <p:cNvPr id="25" name="Bilde 24"/>
          <p:cNvPicPr>
            <a:picLocks noChangeAspect="1"/>
          </p:cNvPicPr>
          <p:nvPr/>
        </p:nvPicPr>
        <p:blipFill rotWithShape="1">
          <a:blip r:embed="rId7" cstate="print">
            <a:extLst>
              <a:ext uri="{28A0092B-C50C-407E-A947-70E740481C1C}">
                <a14:useLocalDpi xmlns:a14="http://schemas.microsoft.com/office/drawing/2010/main" val="0"/>
              </a:ext>
            </a:extLst>
          </a:blip>
          <a:srcRect t="7187" b="17706"/>
          <a:stretch/>
        </p:blipFill>
        <p:spPr>
          <a:xfrm>
            <a:off x="5063307" y="189434"/>
            <a:ext cx="3829967" cy="4320481"/>
          </a:xfrm>
          <a:prstGeom prst="rect">
            <a:avLst/>
          </a:prstGeom>
        </p:spPr>
      </p:pic>
      <p:pic>
        <p:nvPicPr>
          <p:cNvPr id="27" name="Bilde 26"/>
          <p:cNvPicPr>
            <a:picLocks noChangeAspect="1"/>
          </p:cNvPicPr>
          <p:nvPr/>
        </p:nvPicPr>
        <p:blipFill rotWithShape="1">
          <a:blip r:embed="rId8" cstate="print">
            <a:extLst>
              <a:ext uri="{28A0092B-C50C-407E-A947-70E740481C1C}">
                <a14:useLocalDpi xmlns:a14="http://schemas.microsoft.com/office/drawing/2010/main" val="0"/>
              </a:ext>
            </a:extLst>
          </a:blip>
          <a:srcRect t="4018"/>
          <a:stretch/>
        </p:blipFill>
        <p:spPr>
          <a:xfrm>
            <a:off x="6520266" y="4653930"/>
            <a:ext cx="1149171" cy="1656632"/>
          </a:xfrm>
          <a:prstGeom prst="rect">
            <a:avLst/>
          </a:prstGeom>
        </p:spPr>
      </p:pic>
      <p:pic>
        <p:nvPicPr>
          <p:cNvPr id="28" name="Bilde 27"/>
          <p:cNvPicPr>
            <a:picLocks noChangeAspect="1"/>
          </p:cNvPicPr>
          <p:nvPr/>
        </p:nvPicPr>
        <p:blipFill rotWithShape="1">
          <a:blip r:embed="rId9" cstate="print">
            <a:extLst>
              <a:ext uri="{28A0092B-C50C-407E-A947-70E740481C1C}">
                <a14:useLocalDpi xmlns:a14="http://schemas.microsoft.com/office/drawing/2010/main" val="0"/>
              </a:ext>
            </a:extLst>
          </a:blip>
          <a:srcRect l="38755" r="16794" b="4198"/>
          <a:stretch/>
        </p:blipFill>
        <p:spPr>
          <a:xfrm>
            <a:off x="7741147" y="4656885"/>
            <a:ext cx="1152128" cy="1653229"/>
          </a:xfrm>
          <a:prstGeom prst="rect">
            <a:avLst/>
          </a:prstGeom>
        </p:spPr>
      </p:pic>
    </p:spTree>
    <p:extLst>
      <p:ext uri="{BB962C8B-B14F-4D97-AF65-F5344CB8AC3E}">
        <p14:creationId xmlns:p14="http://schemas.microsoft.com/office/powerpoint/2010/main" val="3983465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spcAft>
                <a:spcPts val="600"/>
              </a:spcAft>
            </a:pPr>
            <a:r>
              <a:rPr lang="nb-NO" sz="1800" b="1" dirty="0" smtClean="0"/>
              <a:t>Harbourfront</a:t>
            </a:r>
            <a:endParaRPr lang="nb-NO" sz="1800" b="1" dirty="0"/>
          </a:p>
        </p:txBody>
      </p:sp>
      <p:sp>
        <p:nvSpPr>
          <p:cNvPr id="6" name="Rektangel 5"/>
          <p:cNvSpPr/>
          <p:nvPr/>
        </p:nvSpPr>
        <p:spPr>
          <a:xfrm>
            <a:off x="258996" y="1735862"/>
            <a:ext cx="4241790" cy="1261884"/>
          </a:xfrm>
          <a:prstGeom prst="rect">
            <a:avLst/>
          </a:prstGeom>
        </p:spPr>
        <p:txBody>
          <a:bodyPr wrap="square">
            <a:spAutoFit/>
          </a:bodyPr>
          <a:lstStyle/>
          <a:p>
            <a:pPr>
              <a:spcAft>
                <a:spcPts val="600"/>
              </a:spcAft>
            </a:pPr>
            <a:r>
              <a:rPr lang="nb-NO" sz="1200" dirty="0" smtClean="0"/>
              <a:t>Langs Lake Ontario er det etablert parkanlegg og sykkelveger. </a:t>
            </a:r>
            <a:endParaRPr lang="nb-NO" sz="1200" dirty="0"/>
          </a:p>
          <a:p>
            <a:pPr>
              <a:spcAft>
                <a:spcPts val="600"/>
              </a:spcAft>
            </a:pPr>
            <a:r>
              <a:rPr lang="nb-NO" sz="1200" dirty="0" smtClean="0"/>
              <a:t>Området hadde et yrende folkeliv, og var tydelig et attraktivt rekreasjonsareal.</a:t>
            </a:r>
          </a:p>
          <a:p>
            <a:pPr>
              <a:spcAft>
                <a:spcPts val="600"/>
              </a:spcAft>
            </a:pPr>
            <a:endParaRPr lang="nb-NO" dirty="0" smtClean="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50074"/>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b="3648"/>
          <a:stretch/>
        </p:blipFill>
        <p:spPr>
          <a:xfrm>
            <a:off x="4637782" y="261442"/>
            <a:ext cx="4284762" cy="3096344"/>
          </a:xfrm>
          <a:prstGeom prst="rect">
            <a:avLst/>
          </a:prstGeom>
        </p:spPr>
      </p:pic>
      <p:pic>
        <p:nvPicPr>
          <p:cNvPr id="9" name="Bilde 8"/>
          <p:cNvPicPr>
            <a:picLocks noChangeAspect="1"/>
          </p:cNvPicPr>
          <p:nvPr/>
        </p:nvPicPr>
        <p:blipFill rotWithShape="1">
          <a:blip r:embed="rId4" cstate="print">
            <a:extLst>
              <a:ext uri="{28A0092B-C50C-407E-A947-70E740481C1C}">
                <a14:useLocalDpi xmlns:a14="http://schemas.microsoft.com/office/drawing/2010/main" val="0"/>
              </a:ext>
            </a:extLst>
          </a:blip>
          <a:srcRect b="3648"/>
          <a:stretch/>
        </p:blipFill>
        <p:spPr>
          <a:xfrm>
            <a:off x="4637782" y="3501802"/>
            <a:ext cx="4284762" cy="3096344"/>
          </a:xfrm>
          <a:prstGeom prst="rect">
            <a:avLst/>
          </a:prstGeom>
        </p:spPr>
      </p:pic>
      <p:pic>
        <p:nvPicPr>
          <p:cNvPr id="10" name="Bilde 9"/>
          <p:cNvPicPr>
            <a:picLocks noChangeAspect="1"/>
          </p:cNvPicPr>
          <p:nvPr/>
        </p:nvPicPr>
        <p:blipFill rotWithShape="1">
          <a:blip r:embed="rId5" cstate="print">
            <a:extLst>
              <a:ext uri="{28A0092B-C50C-407E-A947-70E740481C1C}">
                <a14:useLocalDpi xmlns:a14="http://schemas.microsoft.com/office/drawing/2010/main" val="0"/>
              </a:ext>
            </a:extLst>
          </a:blip>
          <a:srcRect r="25157" b="13953"/>
          <a:stretch/>
        </p:blipFill>
        <p:spPr>
          <a:xfrm>
            <a:off x="258997" y="3038789"/>
            <a:ext cx="4119381" cy="3552070"/>
          </a:xfrm>
          <a:prstGeom prst="rect">
            <a:avLst/>
          </a:prstGeom>
        </p:spPr>
      </p:pic>
    </p:spTree>
    <p:extLst>
      <p:ext uri="{BB962C8B-B14F-4D97-AF65-F5344CB8AC3E}">
        <p14:creationId xmlns:p14="http://schemas.microsoft.com/office/powerpoint/2010/main" val="2430905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765498"/>
            <a:ext cx="4385806" cy="576064"/>
          </a:xfrm>
        </p:spPr>
        <p:txBody>
          <a:bodyPr/>
          <a:lstStyle/>
          <a:p>
            <a:pPr>
              <a:spcAft>
                <a:spcPts val="600"/>
              </a:spcAft>
            </a:pPr>
            <a:r>
              <a:rPr lang="nb-NO" sz="1800" b="1" dirty="0" err="1" smtClean="0"/>
              <a:t>Queensway</a:t>
            </a:r>
            <a:r>
              <a:rPr lang="nb-NO" sz="1800" dirty="0"/>
              <a:t/>
            </a:r>
            <a:br>
              <a:rPr lang="nb-NO" sz="1800" dirty="0"/>
            </a:br>
            <a:endParaRPr lang="nb-NO" sz="1800" b="1" dirty="0"/>
          </a:p>
        </p:txBody>
      </p:sp>
      <p:sp>
        <p:nvSpPr>
          <p:cNvPr id="6" name="Rektangel 5"/>
          <p:cNvSpPr/>
          <p:nvPr/>
        </p:nvSpPr>
        <p:spPr>
          <a:xfrm>
            <a:off x="237584" y="1150329"/>
            <a:ext cx="2289089" cy="3862596"/>
          </a:xfrm>
          <a:prstGeom prst="rect">
            <a:avLst/>
          </a:prstGeom>
        </p:spPr>
        <p:txBody>
          <a:bodyPr wrap="square" numCol="1">
            <a:spAutoFit/>
          </a:bodyPr>
          <a:lstStyle/>
          <a:p>
            <a:pPr>
              <a:spcAft>
                <a:spcPts val="600"/>
              </a:spcAft>
            </a:pPr>
            <a:r>
              <a:rPr lang="nb-NO" sz="1200" dirty="0" smtClean="0"/>
              <a:t>Vi ble vist denne gata som eksempel på effekten av Silva Cell – et underjordisk modellsystem </a:t>
            </a:r>
            <a:r>
              <a:rPr lang="nb-NO" sz="1200" dirty="0"/>
              <a:t>som benyttes under </a:t>
            </a:r>
            <a:r>
              <a:rPr lang="nb-NO" sz="1200" dirty="0" smtClean="0"/>
              <a:t>vegdekker </a:t>
            </a:r>
            <a:r>
              <a:rPr lang="nb-NO" sz="1200" dirty="0"/>
              <a:t>mange steder i verden som et </a:t>
            </a:r>
            <a:r>
              <a:rPr lang="nb-NO" sz="1200" dirty="0" err="1" smtClean="0"/>
              <a:t>rotvennlig</a:t>
            </a:r>
            <a:r>
              <a:rPr lang="nb-NO" sz="1200" dirty="0" smtClean="0"/>
              <a:t> forsterkningslag</a:t>
            </a:r>
            <a:r>
              <a:rPr lang="nb-NO" sz="1200" dirty="0"/>
              <a:t>. </a:t>
            </a:r>
            <a:r>
              <a:rPr lang="nb-NO" sz="1200" dirty="0" smtClean="0"/>
              <a:t>Ved </a:t>
            </a:r>
            <a:r>
              <a:rPr lang="nb-NO" sz="1200" dirty="0"/>
              <a:t>hjelp av de bærende modulene gis </a:t>
            </a:r>
            <a:r>
              <a:rPr lang="nb-NO" sz="1200" dirty="0" smtClean="0"/>
              <a:t>røttene uforstyrret </a:t>
            </a:r>
            <a:r>
              <a:rPr lang="nb-NO" sz="1200" dirty="0"/>
              <a:t>plass til å utvikle </a:t>
            </a:r>
            <a:r>
              <a:rPr lang="nb-NO" sz="1200" dirty="0" smtClean="0"/>
              <a:t>seg, </a:t>
            </a:r>
            <a:r>
              <a:rPr lang="nb-NO" sz="1200" dirty="0"/>
              <a:t>men med gatas bæreevne </a:t>
            </a:r>
            <a:r>
              <a:rPr lang="nb-NO" sz="1200" dirty="0" smtClean="0"/>
              <a:t>intakt. Trærne </a:t>
            </a:r>
            <a:r>
              <a:rPr lang="nb-NO" sz="1200" dirty="0"/>
              <a:t>får bedre betingelser </a:t>
            </a:r>
            <a:r>
              <a:rPr lang="nb-NO" sz="1200" dirty="0" smtClean="0"/>
              <a:t>ved at røttene beskyttes og gis </a:t>
            </a:r>
            <a:r>
              <a:rPr lang="nb-NO" sz="1200" dirty="0"/>
              <a:t>mulighet for naturlig </a:t>
            </a:r>
            <a:r>
              <a:rPr lang="nb-NO" sz="1200" dirty="0" smtClean="0"/>
              <a:t>vekst.</a:t>
            </a:r>
            <a:endParaRPr lang="nb-NO" sz="1200" dirty="0"/>
          </a:p>
          <a:p>
            <a:r>
              <a:rPr lang="nb-NO" sz="1200" dirty="0"/>
              <a:t> </a:t>
            </a:r>
          </a:p>
          <a:p>
            <a:r>
              <a:rPr lang="nb-NO" sz="1200" dirty="0"/>
              <a:t>Det finnes også andre leverandører på markedet med liknende løsninger.</a:t>
            </a:r>
          </a:p>
          <a:p>
            <a:pPr>
              <a:spcAft>
                <a:spcPts val="600"/>
              </a:spcAft>
            </a:pPr>
            <a:endParaRPr lang="nb-NO" sz="1200" dirty="0"/>
          </a:p>
        </p:txBody>
      </p:sp>
      <p:sp>
        <p:nvSpPr>
          <p:cNvPr id="7" name="Rektangel 6"/>
          <p:cNvSpPr/>
          <p:nvPr/>
        </p:nvSpPr>
        <p:spPr>
          <a:xfrm>
            <a:off x="7597130" y="189434"/>
            <a:ext cx="1440160"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306" y="5931937"/>
            <a:ext cx="8856265" cy="720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p:cNvPicPr>
            <a:picLocks noChangeAspect="1"/>
          </p:cNvPicPr>
          <p:nvPr/>
        </p:nvPicPr>
        <p:blipFill rotWithShape="1">
          <a:blip r:embed="rId3" cstate="print">
            <a:extLst>
              <a:ext uri="{28A0092B-C50C-407E-A947-70E740481C1C}">
                <a14:useLocalDpi xmlns:a14="http://schemas.microsoft.com/office/drawing/2010/main" val="0"/>
              </a:ext>
            </a:extLst>
          </a:blip>
          <a:srcRect t="2099" b="33207"/>
          <a:stretch/>
        </p:blipFill>
        <p:spPr>
          <a:xfrm>
            <a:off x="2649090" y="3540302"/>
            <a:ext cx="6243653" cy="3029468"/>
          </a:xfrm>
          <a:prstGeom prst="rect">
            <a:avLst/>
          </a:prstGeom>
        </p:spPr>
      </p:pic>
      <p:pic>
        <p:nvPicPr>
          <p:cNvPr id="10" name="Bilde 9"/>
          <p:cNvPicPr>
            <a:picLocks noChangeAspect="1"/>
          </p:cNvPicPr>
          <p:nvPr/>
        </p:nvPicPr>
        <p:blipFill>
          <a:blip r:embed="rId4"/>
          <a:stretch>
            <a:fillRect/>
          </a:stretch>
        </p:blipFill>
        <p:spPr>
          <a:xfrm>
            <a:off x="2700586" y="961932"/>
            <a:ext cx="4248472" cy="2467862"/>
          </a:xfrm>
          <a:prstGeom prst="rect">
            <a:avLst/>
          </a:prstGeom>
        </p:spPr>
      </p:pic>
      <p:pic>
        <p:nvPicPr>
          <p:cNvPr id="13" name="Bilde 12"/>
          <p:cNvPicPr>
            <a:picLocks noChangeAspect="1"/>
          </p:cNvPicPr>
          <p:nvPr/>
        </p:nvPicPr>
        <p:blipFill rotWithShape="1">
          <a:blip r:embed="rId5"/>
          <a:srcRect r="54395"/>
          <a:stretch/>
        </p:blipFill>
        <p:spPr>
          <a:xfrm>
            <a:off x="6949757" y="1094886"/>
            <a:ext cx="1871509" cy="2269802"/>
          </a:xfrm>
          <a:prstGeom prst="rect">
            <a:avLst/>
          </a:prstGeom>
        </p:spPr>
      </p:pic>
      <p:sp>
        <p:nvSpPr>
          <p:cNvPr id="14" name="Rektangel 13"/>
          <p:cNvSpPr/>
          <p:nvPr/>
        </p:nvSpPr>
        <p:spPr>
          <a:xfrm>
            <a:off x="258996" y="5819413"/>
            <a:ext cx="2246266" cy="923330"/>
          </a:xfrm>
          <a:prstGeom prst="rect">
            <a:avLst/>
          </a:prstGeom>
        </p:spPr>
        <p:txBody>
          <a:bodyPr wrap="square">
            <a:spAutoFit/>
          </a:bodyPr>
          <a:lstStyle/>
          <a:p>
            <a:pPr>
              <a:spcAft>
                <a:spcPts val="600"/>
              </a:spcAft>
            </a:pPr>
            <a:r>
              <a:rPr lang="nb-NO" sz="900" dirty="0" smtClean="0"/>
              <a:t>De </a:t>
            </a:r>
            <a:r>
              <a:rPr lang="nb-NO" sz="900" dirty="0"/>
              <a:t>to trærne til høyre i bildet er bygget opp med </a:t>
            </a:r>
            <a:r>
              <a:rPr lang="nb-NO" sz="900" dirty="0" err="1"/>
              <a:t>Silvacells</a:t>
            </a:r>
            <a:r>
              <a:rPr lang="nb-NO" sz="900" dirty="0"/>
              <a:t>, mens det til venstre står i en liten </a:t>
            </a:r>
            <a:r>
              <a:rPr lang="nb-NO" sz="900" dirty="0" err="1"/>
              <a:t>plantekum</a:t>
            </a:r>
            <a:r>
              <a:rPr lang="nb-NO" sz="900" dirty="0"/>
              <a:t>. Forskjellen i trærnes utvikling er slående</a:t>
            </a:r>
            <a:r>
              <a:rPr lang="nb-NO" sz="900" dirty="0" smtClean="0"/>
              <a:t>. Illustrasjonene øverst er lånt av deeproot.com.</a:t>
            </a:r>
            <a:endParaRPr lang="nb-NO" dirty="0" smtClean="0"/>
          </a:p>
        </p:txBody>
      </p:sp>
    </p:spTree>
    <p:extLst>
      <p:ext uri="{BB962C8B-B14F-4D97-AF65-F5344CB8AC3E}">
        <p14:creationId xmlns:p14="http://schemas.microsoft.com/office/powerpoint/2010/main" val="4172935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6689" y="6300535"/>
            <a:ext cx="885698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9" name="Rektangel 8"/>
          <p:cNvSpPr/>
          <p:nvPr/>
        </p:nvSpPr>
        <p:spPr>
          <a:xfrm>
            <a:off x="4484716" y="6347866"/>
            <a:ext cx="4516842" cy="246221"/>
          </a:xfrm>
          <a:prstGeom prst="rect">
            <a:avLst/>
          </a:prstGeom>
        </p:spPr>
        <p:txBody>
          <a:bodyPr wrap="square">
            <a:spAutoFit/>
          </a:bodyPr>
          <a:lstStyle/>
          <a:p>
            <a:r>
              <a:rPr lang="nb-NO" sz="1000" dirty="0" smtClean="0"/>
              <a:t>Eksempel på gresskledde forsenkninger</a:t>
            </a:r>
            <a:endParaRPr lang="nb-NO" sz="1000" dirty="0"/>
          </a:p>
        </p:txBody>
      </p:sp>
      <p:sp>
        <p:nvSpPr>
          <p:cNvPr id="13" name="Rektangel 12"/>
          <p:cNvSpPr/>
          <p:nvPr/>
        </p:nvSpPr>
        <p:spPr>
          <a:xfrm>
            <a:off x="258996" y="477466"/>
            <a:ext cx="4161979" cy="6278642"/>
          </a:xfrm>
          <a:prstGeom prst="rect">
            <a:avLst/>
          </a:prstGeom>
        </p:spPr>
        <p:txBody>
          <a:bodyPr wrap="square">
            <a:spAutoFit/>
          </a:bodyPr>
          <a:lstStyle/>
          <a:p>
            <a:pPr hangingPunct="0"/>
            <a:r>
              <a:rPr lang="nb-NO" sz="1200" b="1" dirty="0" smtClean="0"/>
              <a:t>Gresskledde forsenkninger</a:t>
            </a:r>
          </a:p>
          <a:p>
            <a:pPr hangingPunct="0"/>
            <a:r>
              <a:rPr lang="nb-NO" sz="1200" dirty="0"/>
              <a:t>Grønne arealer kan ta imot og infiltrere overvann. Dersom de utformes som forsenkninger i terrenget, vil vannet i tillegg kunne bli stående og </a:t>
            </a:r>
            <a:r>
              <a:rPr lang="nb-NO" sz="1200" dirty="0" err="1"/>
              <a:t>fordrøye</a:t>
            </a:r>
            <a:r>
              <a:rPr lang="nb-NO" sz="1200" dirty="0"/>
              <a:t> på slike områder. </a:t>
            </a:r>
            <a:r>
              <a:rPr lang="nb-NO" sz="1200" dirty="0" smtClean="0"/>
              <a:t>Gresskledde forsenkninger har noe mindre infiltrasjonskapasitet enn </a:t>
            </a:r>
            <a:r>
              <a:rPr lang="nb-NO" sz="1200" dirty="0" err="1" smtClean="0"/>
              <a:t>regnbed</a:t>
            </a:r>
            <a:r>
              <a:rPr lang="nb-NO" sz="1200" dirty="0" smtClean="0"/>
              <a:t> fordi overflaten er tettere.</a:t>
            </a:r>
            <a:endParaRPr lang="nb-NO" sz="1200" dirty="0"/>
          </a:p>
          <a:p>
            <a:pPr hangingPunct="0"/>
            <a:r>
              <a:rPr lang="nb-NO" sz="1200" dirty="0" smtClean="0"/>
              <a:t> </a:t>
            </a:r>
          </a:p>
          <a:p>
            <a:pPr hangingPunct="0"/>
            <a:r>
              <a:rPr lang="nb-NO" sz="1200" b="1" dirty="0" smtClean="0"/>
              <a:t>Andre tiltak</a:t>
            </a:r>
            <a:endParaRPr lang="nb-NO" sz="1200" b="1" dirty="0"/>
          </a:p>
          <a:p>
            <a:pPr marL="171450" lvl="0" indent="-171450">
              <a:buFont typeface="Arial" panose="020B0604020202020204" pitchFamily="34" charset="0"/>
              <a:buChar char="•"/>
            </a:pPr>
            <a:r>
              <a:rPr lang="nb-NO" sz="1200" dirty="0" smtClean="0"/>
              <a:t>Grønne </a:t>
            </a:r>
            <a:r>
              <a:rPr lang="nb-NO" sz="1200" dirty="0"/>
              <a:t>tak</a:t>
            </a:r>
          </a:p>
          <a:p>
            <a:pPr marL="171450" lvl="0" indent="-171450">
              <a:buFont typeface="Arial" panose="020B0604020202020204" pitchFamily="34" charset="0"/>
              <a:buChar char="•"/>
            </a:pPr>
            <a:r>
              <a:rPr lang="nb-NO" sz="1200" dirty="0" smtClean="0"/>
              <a:t>Permeable dekker</a:t>
            </a:r>
            <a:endParaRPr lang="nb-NO" sz="1200" dirty="0"/>
          </a:p>
          <a:p>
            <a:pPr marL="171450" lvl="0" indent="-171450">
              <a:buFont typeface="Arial" panose="020B0604020202020204" pitchFamily="34" charset="0"/>
              <a:buChar char="•"/>
            </a:pPr>
            <a:r>
              <a:rPr lang="nb-NO" sz="1200" dirty="0"/>
              <a:t>Dammer</a:t>
            </a:r>
          </a:p>
          <a:p>
            <a:pPr marL="171450" lvl="0" indent="-171450">
              <a:buFont typeface="Arial" panose="020B0604020202020204" pitchFamily="34" charset="0"/>
              <a:buChar char="•"/>
            </a:pPr>
            <a:r>
              <a:rPr lang="nb-NO" sz="1200" dirty="0"/>
              <a:t>Kanaler</a:t>
            </a:r>
          </a:p>
          <a:p>
            <a:pPr marL="171450" lvl="0" indent="-171450">
              <a:buFont typeface="Arial" panose="020B0604020202020204" pitchFamily="34" charset="0"/>
              <a:buChar char="•"/>
            </a:pPr>
            <a:r>
              <a:rPr lang="nb-NO" sz="1200" dirty="0"/>
              <a:t>Kunstige bekker</a:t>
            </a:r>
          </a:p>
          <a:p>
            <a:pPr marL="171450" lvl="0" indent="-171450">
              <a:buFont typeface="Arial" panose="020B0604020202020204" pitchFamily="34" charset="0"/>
              <a:buChar char="•"/>
            </a:pPr>
            <a:r>
              <a:rPr lang="nb-NO" sz="1200" dirty="0"/>
              <a:t>Gjenåpning av </a:t>
            </a:r>
            <a:r>
              <a:rPr lang="nb-NO" sz="1200" dirty="0" smtClean="0"/>
              <a:t>bekker</a:t>
            </a:r>
          </a:p>
          <a:p>
            <a:pPr marL="171450" lvl="0" indent="-171450">
              <a:buFont typeface="Arial" panose="020B0604020202020204" pitchFamily="34" charset="0"/>
              <a:buChar char="•"/>
            </a:pPr>
            <a:r>
              <a:rPr lang="nb-NO" sz="1200" dirty="0" smtClean="0"/>
              <a:t>Trær </a:t>
            </a:r>
          </a:p>
          <a:p>
            <a:pPr lvl="0"/>
            <a:endParaRPr lang="nb-NO" sz="1200" dirty="0" smtClean="0"/>
          </a:p>
          <a:p>
            <a:pPr lvl="0"/>
            <a:r>
              <a:rPr lang="nb-NO" sz="1200" dirty="0" smtClean="0"/>
              <a:t>Ofte benyttes en kombinasjon av ulike tiltak.</a:t>
            </a:r>
            <a:endParaRPr lang="nb-NO" sz="1200" dirty="0"/>
          </a:p>
          <a:p>
            <a:pPr lvl="0"/>
            <a:endParaRPr lang="nb-NO" b="1" dirty="0" smtClean="0">
              <a:latin typeface="+mj-lt"/>
              <a:ea typeface="+mj-ea"/>
              <a:cs typeface="+mj-cs"/>
            </a:endParaRPr>
          </a:p>
          <a:p>
            <a:pPr lvl="0"/>
            <a:r>
              <a:rPr lang="nb-NO" b="1" dirty="0" smtClean="0">
                <a:latin typeface="+mj-lt"/>
                <a:ea typeface="+mj-ea"/>
                <a:cs typeface="+mj-cs"/>
              </a:rPr>
              <a:t>Oppbygging </a:t>
            </a:r>
            <a:r>
              <a:rPr lang="nb-NO" b="1" dirty="0">
                <a:latin typeface="+mj-lt"/>
                <a:ea typeface="+mj-ea"/>
                <a:cs typeface="+mj-cs"/>
              </a:rPr>
              <a:t>av rapporten</a:t>
            </a:r>
          </a:p>
          <a:p>
            <a:pPr lvl="0"/>
            <a:endParaRPr lang="nb-NO" sz="1200" dirty="0" smtClean="0"/>
          </a:p>
          <a:p>
            <a:pPr lvl="0"/>
            <a:r>
              <a:rPr lang="nb-NO" sz="1200" dirty="0" smtClean="0"/>
              <a:t>Rapporten er delt inn slik at anleggene vi besøkte i Philadelphia er beskrevet først, deretter de vi besøkte i Toronto. I Philadelphia har man brukt flere ulike typer tiltak innenfor hvert prosjekt, og disse anleggene er derfor ikke sortert på noen bestemt måte. I Toronto er anleggene vi så stort sett mindre og basert på en type tiltak. Disse er derfor gruppert slik at </a:t>
            </a:r>
            <a:r>
              <a:rPr lang="nb-NO" sz="1200" dirty="0" err="1" smtClean="0"/>
              <a:t>regnbed</a:t>
            </a:r>
            <a:r>
              <a:rPr lang="nb-NO" sz="1200" dirty="0" smtClean="0"/>
              <a:t> og gresskledde forsenkninger beskrives først, deretter takhager og andre anlegg.</a:t>
            </a:r>
            <a:endParaRPr lang="nb-NO" sz="1200" dirty="0"/>
          </a:p>
          <a:p>
            <a:pPr>
              <a:spcAft>
                <a:spcPts val="600"/>
              </a:spcAft>
            </a:pPr>
            <a:endParaRPr lang="nb-NO" dirty="0" smtClean="0"/>
          </a:p>
        </p:txBody>
      </p:sp>
      <p:pic>
        <p:nvPicPr>
          <p:cNvPr id="5" name="Bilde 4"/>
          <p:cNvPicPr>
            <a:picLocks noChangeAspect="1"/>
          </p:cNvPicPr>
          <p:nvPr/>
        </p:nvPicPr>
        <p:blipFill rotWithShape="1">
          <a:blip r:embed="rId3">
            <a:extLst>
              <a:ext uri="{28A0092B-C50C-407E-A947-70E740481C1C}">
                <a14:useLocalDpi xmlns:a14="http://schemas.microsoft.com/office/drawing/2010/main" val="0"/>
              </a:ext>
            </a:extLst>
          </a:blip>
          <a:srcRect l="4598"/>
          <a:stretch/>
        </p:blipFill>
        <p:spPr>
          <a:xfrm>
            <a:off x="4572794" y="189433"/>
            <a:ext cx="4372546" cy="6111102"/>
          </a:xfrm>
          <a:prstGeom prst="rect">
            <a:avLst/>
          </a:prstGeom>
        </p:spPr>
      </p:pic>
    </p:spTree>
    <p:extLst>
      <p:ext uri="{BB962C8B-B14F-4D97-AF65-F5344CB8AC3E}">
        <p14:creationId xmlns:p14="http://schemas.microsoft.com/office/powerpoint/2010/main" val="3314279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itle 6"/>
          <p:cNvSpPr>
            <a:spLocks noGrp="1"/>
          </p:cNvSpPr>
          <p:nvPr>
            <p:ph type="title"/>
          </p:nvPr>
        </p:nvSpPr>
        <p:spPr>
          <a:xfrm>
            <a:off x="468338" y="2709747"/>
            <a:ext cx="8064896" cy="576031"/>
          </a:xfrm>
        </p:spPr>
        <p:txBody>
          <a:bodyPr/>
          <a:lstStyle/>
          <a:p>
            <a:pPr>
              <a:spcAft>
                <a:spcPts val="600"/>
              </a:spcAft>
            </a:pPr>
            <a:r>
              <a:rPr lang="nb-NO" dirty="0"/>
              <a:t>T</a:t>
            </a:r>
            <a:r>
              <a:rPr lang="nb-NO" dirty="0" smtClean="0"/>
              <a:t>ekniske eksempler fra Philadelphia</a:t>
            </a:r>
            <a:endParaRPr lang="nb-NO" b="1" dirty="0"/>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54575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1647" t="2950" r="9319" b="5944"/>
          <a:stretch/>
        </p:blipFill>
        <p:spPr>
          <a:xfrm rot="5400000">
            <a:off x="2324900" y="-884110"/>
            <a:ext cx="5003978" cy="9352767"/>
          </a:xfrm>
          <a:prstGeom prst="rect">
            <a:avLst/>
          </a:prstGeom>
        </p:spPr>
      </p:pic>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258996" y="346530"/>
            <a:ext cx="5145112" cy="576031"/>
          </a:xfrm>
        </p:spPr>
        <p:txBody>
          <a:bodyPr/>
          <a:lstStyle/>
          <a:p>
            <a:pPr>
              <a:spcAft>
                <a:spcPts val="600"/>
              </a:spcAft>
            </a:pPr>
            <a:r>
              <a:rPr lang="nb-NO" sz="1800" b="1" dirty="0" smtClean="0"/>
              <a:t>Utstikkende </a:t>
            </a:r>
            <a:r>
              <a:rPr lang="nb-NO" sz="1800" b="1" dirty="0" err="1" smtClean="0"/>
              <a:t>regnbed</a:t>
            </a:r>
            <a:r>
              <a:rPr lang="nb-NO" sz="1800" b="1" dirty="0" smtClean="0"/>
              <a:t> </a:t>
            </a:r>
            <a:r>
              <a:rPr lang="nb-NO" sz="1800" b="1" dirty="0"/>
              <a:t>i </a:t>
            </a:r>
            <a:r>
              <a:rPr lang="nb-NO" sz="1800" b="1" dirty="0" smtClean="0"/>
              <a:t>gata</a:t>
            </a:r>
            <a:r>
              <a:rPr lang="nb-NO" sz="1800" dirty="0"/>
              <a:t/>
            </a:r>
            <a:br>
              <a:rPr lang="nb-NO" sz="1800" dirty="0"/>
            </a:br>
            <a:r>
              <a:rPr lang="nb-NO" sz="1800" dirty="0"/>
              <a:t/>
            </a:r>
            <a:br>
              <a:rPr lang="nb-NO" sz="1800" dirty="0"/>
            </a:br>
            <a:r>
              <a:rPr lang="nb-NO" sz="1800" dirty="0"/>
              <a:t/>
            </a:r>
            <a:br>
              <a:rPr lang="nb-NO" sz="1800" dirty="0"/>
            </a:br>
            <a:endParaRPr lang="nb-NO" sz="1800" b="1" dirty="0"/>
          </a:p>
        </p:txBody>
      </p:sp>
      <p:sp>
        <p:nvSpPr>
          <p:cNvPr id="6" name="Rektangel 5"/>
          <p:cNvSpPr/>
          <p:nvPr/>
        </p:nvSpPr>
        <p:spPr>
          <a:xfrm>
            <a:off x="4281615" y="734953"/>
            <a:ext cx="3809521" cy="1184940"/>
          </a:xfrm>
          <a:prstGeom prst="rect">
            <a:avLst/>
          </a:prstGeom>
        </p:spPr>
        <p:txBody>
          <a:bodyPr wrap="square">
            <a:spAutoFit/>
          </a:bodyPr>
          <a:lstStyle/>
          <a:p>
            <a:pPr>
              <a:spcAft>
                <a:spcPts val="600"/>
              </a:spcAft>
            </a:pPr>
            <a:r>
              <a:rPr lang="nb-NO" sz="1200" dirty="0"/>
              <a:t>I Philadelphia viste de oss flere anlegg med såkalte «</a:t>
            </a:r>
            <a:r>
              <a:rPr lang="nb-NO" sz="1200" dirty="0" err="1" smtClean="0"/>
              <a:t>bump-outs</a:t>
            </a:r>
            <a:r>
              <a:rPr lang="nb-NO" sz="1200" dirty="0"/>
              <a:t>». Dette er </a:t>
            </a:r>
            <a:r>
              <a:rPr lang="nb-NO" sz="1200" dirty="0" err="1"/>
              <a:t>regnbed</a:t>
            </a:r>
            <a:r>
              <a:rPr lang="nb-NO" sz="1200" dirty="0"/>
              <a:t> som ligger i gata, ofte </a:t>
            </a:r>
            <a:r>
              <a:rPr lang="nb-NO" sz="1200" dirty="0" smtClean="0"/>
              <a:t>i tilknytning til gateparkering, busslommer og i gatekryss.</a:t>
            </a:r>
            <a:endParaRPr lang="nb-NO" sz="1200" dirty="0"/>
          </a:p>
          <a:p>
            <a:pPr>
              <a:spcAft>
                <a:spcPts val="600"/>
              </a:spcAft>
            </a:pPr>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253502" y="6373241"/>
            <a:ext cx="4351507" cy="369396"/>
          </a:xfrm>
          <a:prstGeom prst="rect">
            <a:avLst/>
          </a:prstGeom>
        </p:spPr>
        <p:txBody>
          <a:bodyPr wrap="square">
            <a:spAutoFit/>
          </a:bodyPr>
          <a:lstStyle/>
          <a:p>
            <a:pPr>
              <a:spcAft>
                <a:spcPts val="600"/>
              </a:spcAft>
            </a:pPr>
            <a:endParaRPr lang="nb-NO" dirty="0"/>
          </a:p>
        </p:txBody>
      </p:sp>
      <p:sp>
        <p:nvSpPr>
          <p:cNvPr id="13" name="Rektangel 12"/>
          <p:cNvSpPr/>
          <p:nvPr/>
        </p:nvSpPr>
        <p:spPr>
          <a:xfrm>
            <a:off x="173811" y="6202127"/>
            <a:ext cx="4903126" cy="584877"/>
          </a:xfrm>
          <a:prstGeom prst="rect">
            <a:avLst/>
          </a:prstGeom>
        </p:spPr>
        <p:txBody>
          <a:bodyPr wrap="square">
            <a:spAutoFit/>
          </a:bodyPr>
          <a:lstStyle/>
          <a:p>
            <a:pPr>
              <a:spcAft>
                <a:spcPts val="600"/>
              </a:spcAft>
            </a:pPr>
            <a:r>
              <a:rPr lang="nb-NO" sz="900" dirty="0"/>
              <a:t>Modellen er hentet fra City </a:t>
            </a:r>
            <a:r>
              <a:rPr lang="nb-NO" sz="900" dirty="0" err="1" smtClean="0"/>
              <a:t>of</a:t>
            </a:r>
            <a:r>
              <a:rPr lang="nb-NO" sz="900" dirty="0" smtClean="0"/>
              <a:t> </a:t>
            </a:r>
            <a:r>
              <a:rPr lang="nb-NO" sz="900" dirty="0"/>
              <a:t>Philadelphia Green Streets Design manual 2014. </a:t>
            </a:r>
          </a:p>
          <a:p>
            <a:pPr>
              <a:spcAft>
                <a:spcPts val="600"/>
              </a:spcAft>
            </a:pPr>
            <a:endParaRPr lang="nb-NO" dirty="0"/>
          </a:p>
        </p:txBody>
      </p:sp>
    </p:spTree>
    <p:extLst>
      <p:ext uri="{BB962C8B-B14F-4D97-AF65-F5344CB8AC3E}">
        <p14:creationId xmlns:p14="http://schemas.microsoft.com/office/powerpoint/2010/main" val="1410241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p:nvPicPr>
        <p:blipFill rotWithShape="1">
          <a:blip r:embed="rId3" cstate="print">
            <a:extLst>
              <a:ext uri="{28A0092B-C50C-407E-A947-70E740481C1C}">
                <a14:useLocalDpi xmlns:a14="http://schemas.microsoft.com/office/drawing/2010/main" val="0"/>
              </a:ext>
            </a:extLst>
          </a:blip>
          <a:srcRect t="2097" b="6602"/>
          <a:stretch/>
        </p:blipFill>
        <p:spPr>
          <a:xfrm>
            <a:off x="0" y="332912"/>
            <a:ext cx="9145588" cy="5905681"/>
          </a:xfrm>
          <a:prstGeom prst="rect">
            <a:avLst/>
          </a:prstGeom>
        </p:spPr>
      </p:pic>
    </p:spTree>
    <p:extLst>
      <p:ext uri="{BB962C8B-B14F-4D97-AF65-F5344CB8AC3E}">
        <p14:creationId xmlns:p14="http://schemas.microsoft.com/office/powerpoint/2010/main" val="618538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rotWithShape="1">
          <a:blip r:embed="rId3" cstate="print">
            <a:extLst>
              <a:ext uri="{28A0092B-C50C-407E-A947-70E740481C1C}">
                <a14:useLocalDpi xmlns:a14="http://schemas.microsoft.com/office/drawing/2010/main" val="0"/>
              </a:ext>
            </a:extLst>
          </a:blip>
          <a:srcRect l="18290" t="21120" b="5381"/>
          <a:stretch/>
        </p:blipFill>
        <p:spPr>
          <a:xfrm rot="5400000">
            <a:off x="3249761" y="482617"/>
            <a:ext cx="4627442" cy="5876218"/>
          </a:xfrm>
          <a:prstGeom prst="rect">
            <a:avLst/>
          </a:prstGeom>
        </p:spPr>
      </p:pic>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250" y="405634"/>
            <a:ext cx="4385552" cy="576031"/>
          </a:xfrm>
        </p:spPr>
        <p:txBody>
          <a:bodyPr/>
          <a:lstStyle/>
          <a:p>
            <a:pPr>
              <a:spcAft>
                <a:spcPts val="600"/>
              </a:spcAft>
            </a:pPr>
            <a:r>
              <a:rPr lang="nb-NO" sz="1800" b="1" dirty="0" err="1" smtClean="0"/>
              <a:t>Regnbed</a:t>
            </a:r>
            <a:r>
              <a:rPr lang="nb-NO" sz="1800" b="1" dirty="0" smtClean="0"/>
              <a:t> langs gata </a:t>
            </a:r>
            <a:r>
              <a:rPr lang="nb-NO" sz="1800" b="1" dirty="0"/>
              <a:t>(«</a:t>
            </a:r>
            <a:r>
              <a:rPr lang="nb-NO" sz="1800" b="1" dirty="0" smtClean="0"/>
              <a:t>Planters»)</a:t>
            </a:r>
            <a:r>
              <a:rPr lang="nb-NO" sz="1800" dirty="0"/>
              <a:t/>
            </a:r>
            <a:br>
              <a:rPr lang="nb-NO" sz="1800" dirty="0"/>
            </a:br>
            <a:r>
              <a:rPr lang="nb-NO" sz="1800" dirty="0"/>
              <a:t/>
            </a:r>
            <a:br>
              <a:rPr lang="nb-NO" sz="1800" dirty="0"/>
            </a:br>
            <a:r>
              <a:rPr lang="nb-NO" sz="1800" dirty="0"/>
              <a:t/>
            </a:r>
            <a:br>
              <a:rPr lang="nb-NO" sz="1800" dirty="0"/>
            </a:br>
            <a:endParaRPr lang="nb-NO" sz="1800" b="1" dirty="0"/>
          </a:p>
        </p:txBody>
      </p:sp>
      <p:sp>
        <p:nvSpPr>
          <p:cNvPr id="6" name="Rektangel 5"/>
          <p:cNvSpPr/>
          <p:nvPr/>
        </p:nvSpPr>
        <p:spPr>
          <a:xfrm>
            <a:off x="259245" y="794102"/>
            <a:ext cx="3737385" cy="1461939"/>
          </a:xfrm>
          <a:prstGeom prst="rect">
            <a:avLst/>
          </a:prstGeom>
        </p:spPr>
        <p:txBody>
          <a:bodyPr wrap="square">
            <a:spAutoFit/>
          </a:bodyPr>
          <a:lstStyle/>
          <a:p>
            <a:pPr>
              <a:spcAft>
                <a:spcPts val="600"/>
              </a:spcAft>
            </a:pPr>
            <a:r>
              <a:rPr lang="nb-NO" sz="1200" dirty="0"/>
              <a:t>Dette er </a:t>
            </a:r>
            <a:r>
              <a:rPr lang="nb-NO" sz="1200" dirty="0" err="1" smtClean="0"/>
              <a:t>regnbed</a:t>
            </a:r>
            <a:r>
              <a:rPr lang="nb-NO" sz="1200" dirty="0" smtClean="0"/>
              <a:t> oppbygd med drenssystem. Her er ofte plantesammensetningen </a:t>
            </a:r>
            <a:r>
              <a:rPr lang="nb-NO" sz="1200" dirty="0"/>
              <a:t>mer </a:t>
            </a:r>
            <a:r>
              <a:rPr lang="nb-NO" sz="1200" dirty="0" smtClean="0"/>
              <a:t>avansert enn i de enklere regnbedene (se neste temaside).</a:t>
            </a:r>
          </a:p>
          <a:p>
            <a:pPr>
              <a:spcAft>
                <a:spcPts val="600"/>
              </a:spcAft>
            </a:pPr>
            <a:r>
              <a:rPr lang="nb-NO" sz="1200" dirty="0" smtClean="0"/>
              <a:t>I </a:t>
            </a:r>
            <a:r>
              <a:rPr lang="nb-NO" sz="1200" dirty="0"/>
              <a:t>veganlegg benyttes ofte kantstein som avgrensning mellom gate og plantefelt for å holde massene </a:t>
            </a:r>
            <a:r>
              <a:rPr lang="nb-NO" sz="1200" dirty="0" smtClean="0"/>
              <a:t>adskilt</a:t>
            </a:r>
            <a:r>
              <a:rPr lang="nb-NO" sz="1200" dirty="0"/>
              <a:t>.</a:t>
            </a:r>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253502" y="6373241"/>
            <a:ext cx="4351507" cy="369396"/>
          </a:xfrm>
          <a:prstGeom prst="rect">
            <a:avLst/>
          </a:prstGeom>
        </p:spPr>
        <p:txBody>
          <a:bodyPr wrap="square">
            <a:spAutoFit/>
          </a:bodyPr>
          <a:lstStyle/>
          <a:p>
            <a:pPr>
              <a:spcAft>
                <a:spcPts val="600"/>
              </a:spcAft>
            </a:pPr>
            <a:endParaRPr lang="nb-NO" dirty="0"/>
          </a:p>
        </p:txBody>
      </p:sp>
      <p:sp>
        <p:nvSpPr>
          <p:cNvPr id="13" name="Rektangel 12"/>
          <p:cNvSpPr/>
          <p:nvPr/>
        </p:nvSpPr>
        <p:spPr>
          <a:xfrm>
            <a:off x="173811" y="6202127"/>
            <a:ext cx="4903126" cy="584877"/>
          </a:xfrm>
          <a:prstGeom prst="rect">
            <a:avLst/>
          </a:prstGeom>
        </p:spPr>
        <p:txBody>
          <a:bodyPr wrap="square">
            <a:spAutoFit/>
          </a:bodyPr>
          <a:lstStyle/>
          <a:p>
            <a:pPr>
              <a:spcAft>
                <a:spcPts val="600"/>
              </a:spcAft>
            </a:pPr>
            <a:r>
              <a:rPr lang="nb-NO" sz="900" dirty="0"/>
              <a:t>Modellen er hentet fra City </a:t>
            </a:r>
            <a:r>
              <a:rPr lang="nb-NO" sz="900" dirty="0" err="1" smtClean="0"/>
              <a:t>of</a:t>
            </a:r>
            <a:r>
              <a:rPr lang="nb-NO" sz="900" dirty="0" smtClean="0"/>
              <a:t> </a:t>
            </a:r>
            <a:r>
              <a:rPr lang="nb-NO" sz="900" dirty="0"/>
              <a:t>Philadelphia Green Streets Design manual 2014. </a:t>
            </a:r>
          </a:p>
          <a:p>
            <a:pPr>
              <a:spcAft>
                <a:spcPts val="600"/>
              </a:spcAft>
            </a:pPr>
            <a:endParaRPr lang="nb-NO" dirty="0"/>
          </a:p>
        </p:txBody>
      </p:sp>
    </p:spTree>
    <p:extLst>
      <p:ext uri="{BB962C8B-B14F-4D97-AF65-F5344CB8AC3E}">
        <p14:creationId xmlns:p14="http://schemas.microsoft.com/office/powerpoint/2010/main" val="3541321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t="1709" r="772" b="6603"/>
          <a:stretch/>
        </p:blipFill>
        <p:spPr>
          <a:xfrm>
            <a:off x="-2976" y="546791"/>
            <a:ext cx="9040008" cy="5907339"/>
          </a:xfrm>
          <a:prstGeom prst="rect">
            <a:avLst/>
          </a:prstGeom>
        </p:spPr>
      </p:pic>
    </p:spTree>
    <p:extLst>
      <p:ext uri="{BB962C8B-B14F-4D97-AF65-F5344CB8AC3E}">
        <p14:creationId xmlns:p14="http://schemas.microsoft.com/office/powerpoint/2010/main" val="3366005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11478" t="9410" r="10235" b="14751"/>
          <a:stretch/>
        </p:blipFill>
        <p:spPr>
          <a:xfrm rot="16200000">
            <a:off x="3386049" y="1032115"/>
            <a:ext cx="3983442" cy="5545579"/>
          </a:xfrm>
          <a:prstGeom prst="rect">
            <a:avLst/>
          </a:prstGeom>
        </p:spPr>
      </p:pic>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250" y="405634"/>
            <a:ext cx="4961624" cy="576031"/>
          </a:xfrm>
        </p:spPr>
        <p:txBody>
          <a:bodyPr/>
          <a:lstStyle/>
          <a:p>
            <a:pPr>
              <a:spcAft>
                <a:spcPts val="600"/>
              </a:spcAft>
            </a:pPr>
            <a:r>
              <a:rPr lang="nb-NO" sz="1800" b="1" dirty="0" smtClean="0"/>
              <a:t>Gresskledde forsenkninger («</a:t>
            </a:r>
            <a:r>
              <a:rPr lang="nb-NO" sz="1800" b="1" dirty="0"/>
              <a:t>Green gutter»)</a:t>
            </a:r>
            <a:br>
              <a:rPr lang="nb-NO" sz="1800" b="1" dirty="0"/>
            </a:br>
            <a:r>
              <a:rPr lang="nb-NO" sz="1800" b="1" dirty="0"/>
              <a:t/>
            </a:r>
            <a:br>
              <a:rPr lang="nb-NO" sz="1800" b="1" dirty="0"/>
            </a:br>
            <a:r>
              <a:rPr lang="nb-NO" sz="1800" dirty="0"/>
              <a:t/>
            </a:r>
            <a:br>
              <a:rPr lang="nb-NO" sz="1800" dirty="0"/>
            </a:br>
            <a:r>
              <a:rPr lang="nb-NO" sz="1800" dirty="0"/>
              <a:t/>
            </a:r>
            <a:br>
              <a:rPr lang="nb-NO" sz="1800" dirty="0"/>
            </a:br>
            <a:r>
              <a:rPr lang="nb-NO" sz="1800" dirty="0"/>
              <a:t/>
            </a:r>
            <a:br>
              <a:rPr lang="nb-NO" sz="1800" dirty="0"/>
            </a:br>
            <a:endParaRPr lang="nb-NO" sz="1800" b="1" dirty="0"/>
          </a:p>
        </p:txBody>
      </p:sp>
      <p:sp>
        <p:nvSpPr>
          <p:cNvPr id="6" name="Rektangel 5"/>
          <p:cNvSpPr/>
          <p:nvPr/>
        </p:nvSpPr>
        <p:spPr>
          <a:xfrm>
            <a:off x="230293" y="1084673"/>
            <a:ext cx="3809521" cy="1554272"/>
          </a:xfrm>
          <a:prstGeom prst="rect">
            <a:avLst/>
          </a:prstGeom>
        </p:spPr>
        <p:txBody>
          <a:bodyPr wrap="square">
            <a:spAutoFit/>
          </a:bodyPr>
          <a:lstStyle/>
          <a:p>
            <a:pPr>
              <a:spcAft>
                <a:spcPts val="600"/>
              </a:spcAft>
            </a:pPr>
            <a:r>
              <a:rPr lang="nb-NO" sz="1200" dirty="0"/>
              <a:t>En annen mulighet er å anlegge </a:t>
            </a:r>
            <a:r>
              <a:rPr lang="nb-NO" sz="1200" dirty="0" smtClean="0"/>
              <a:t>gresskledde grøfter eller forsenkninger uten drenssystem. Disse </a:t>
            </a:r>
            <a:r>
              <a:rPr lang="nb-NO" sz="1200" dirty="0"/>
              <a:t>er enkle i oppbygging og b</a:t>
            </a:r>
            <a:r>
              <a:rPr lang="nb-NO" sz="1200" dirty="0" smtClean="0"/>
              <a:t>enyttes ofte der det ikke er behov for </a:t>
            </a:r>
            <a:r>
              <a:rPr lang="nb-NO" sz="1200" dirty="0"/>
              <a:t>tilkobling via overløp til overvannsnettet slik de mer avanserte regnbedene har</a:t>
            </a:r>
            <a:r>
              <a:rPr lang="nb-NO" sz="1200" dirty="0" smtClean="0"/>
              <a:t>.</a:t>
            </a:r>
            <a:endParaRPr lang="nb-NO" sz="1200" dirty="0"/>
          </a:p>
          <a:p>
            <a:pPr>
              <a:spcAft>
                <a:spcPts val="600"/>
              </a:spcAft>
            </a:pPr>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253502" y="6373241"/>
            <a:ext cx="4351507" cy="369396"/>
          </a:xfrm>
          <a:prstGeom prst="rect">
            <a:avLst/>
          </a:prstGeom>
        </p:spPr>
        <p:txBody>
          <a:bodyPr wrap="square">
            <a:spAutoFit/>
          </a:bodyPr>
          <a:lstStyle/>
          <a:p>
            <a:pPr>
              <a:spcAft>
                <a:spcPts val="600"/>
              </a:spcAft>
            </a:pPr>
            <a:endParaRPr lang="nb-NO" dirty="0"/>
          </a:p>
        </p:txBody>
      </p:sp>
      <p:sp>
        <p:nvSpPr>
          <p:cNvPr id="13" name="Rektangel 12"/>
          <p:cNvSpPr/>
          <p:nvPr/>
        </p:nvSpPr>
        <p:spPr>
          <a:xfrm>
            <a:off x="173811" y="6202127"/>
            <a:ext cx="4903126" cy="584877"/>
          </a:xfrm>
          <a:prstGeom prst="rect">
            <a:avLst/>
          </a:prstGeom>
        </p:spPr>
        <p:txBody>
          <a:bodyPr wrap="square">
            <a:spAutoFit/>
          </a:bodyPr>
          <a:lstStyle/>
          <a:p>
            <a:pPr>
              <a:spcAft>
                <a:spcPts val="600"/>
              </a:spcAft>
            </a:pPr>
            <a:r>
              <a:rPr lang="nb-NO" sz="900" dirty="0"/>
              <a:t>Modellen er hentet fra City </a:t>
            </a:r>
            <a:r>
              <a:rPr lang="nb-NO" sz="900" dirty="0" err="1" smtClean="0"/>
              <a:t>of</a:t>
            </a:r>
            <a:r>
              <a:rPr lang="nb-NO" sz="900" dirty="0" smtClean="0"/>
              <a:t> </a:t>
            </a:r>
            <a:r>
              <a:rPr lang="nb-NO" sz="900" dirty="0"/>
              <a:t>Philadelphia Green Streets Design manual 2014. </a:t>
            </a:r>
          </a:p>
          <a:p>
            <a:pPr>
              <a:spcAft>
                <a:spcPts val="600"/>
              </a:spcAft>
            </a:pPr>
            <a:endParaRPr lang="nb-NO" dirty="0"/>
          </a:p>
        </p:txBody>
      </p:sp>
    </p:spTree>
    <p:extLst>
      <p:ext uri="{BB962C8B-B14F-4D97-AF65-F5344CB8AC3E}">
        <p14:creationId xmlns:p14="http://schemas.microsoft.com/office/powerpoint/2010/main" val="19799090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t="2098" b="6554"/>
          <a:stretch/>
        </p:blipFill>
        <p:spPr>
          <a:xfrm>
            <a:off x="0" y="332912"/>
            <a:ext cx="9145588" cy="5905681"/>
          </a:xfrm>
          <a:prstGeom prst="rect">
            <a:avLst/>
          </a:prstGeom>
        </p:spPr>
      </p:pic>
    </p:spTree>
    <p:extLst>
      <p:ext uri="{BB962C8B-B14F-4D97-AF65-F5344CB8AC3E}">
        <p14:creationId xmlns:p14="http://schemas.microsoft.com/office/powerpoint/2010/main" val="8265703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250" y="405634"/>
            <a:ext cx="4385552" cy="576031"/>
          </a:xfrm>
        </p:spPr>
        <p:txBody>
          <a:bodyPr/>
          <a:lstStyle/>
          <a:p>
            <a:pPr>
              <a:spcAft>
                <a:spcPts val="600"/>
              </a:spcAft>
            </a:pPr>
            <a:r>
              <a:rPr lang="nb-NO" sz="1800" b="1" dirty="0"/>
              <a:t>Trær i system (</a:t>
            </a:r>
            <a:r>
              <a:rPr lang="nb-NO" sz="1800" b="1" dirty="0" err="1"/>
              <a:t>Tree-trench</a:t>
            </a:r>
            <a:r>
              <a:rPr lang="nb-NO" sz="1800" b="1" dirty="0"/>
              <a:t>)</a:t>
            </a:r>
            <a:r>
              <a:rPr lang="nb-NO" sz="1800" dirty="0"/>
              <a:t/>
            </a:r>
            <a:br>
              <a:rPr lang="nb-NO" sz="1800" dirty="0"/>
            </a:br>
            <a:r>
              <a:rPr lang="nb-NO" sz="1800" dirty="0"/>
              <a:t/>
            </a:r>
            <a:br>
              <a:rPr lang="nb-NO" sz="1800" dirty="0"/>
            </a:br>
            <a:r>
              <a:rPr lang="nb-NO" sz="1800" dirty="0"/>
              <a:t/>
            </a:r>
            <a:br>
              <a:rPr lang="nb-NO" sz="1800" dirty="0"/>
            </a:br>
            <a:endParaRPr lang="nb-NO" sz="1800" b="1"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253502" y="6373241"/>
            <a:ext cx="4351507" cy="369396"/>
          </a:xfrm>
          <a:prstGeom prst="rect">
            <a:avLst/>
          </a:prstGeom>
        </p:spPr>
        <p:txBody>
          <a:bodyPr wrap="square">
            <a:spAutoFit/>
          </a:bodyPr>
          <a:lstStyle/>
          <a:p>
            <a:pPr>
              <a:spcAft>
                <a:spcPts val="600"/>
              </a:spcAft>
            </a:pPr>
            <a:endParaRPr lang="nb-NO" dirty="0"/>
          </a:p>
        </p:txBody>
      </p:sp>
      <p:sp>
        <p:nvSpPr>
          <p:cNvPr id="13" name="Rektangel 12"/>
          <p:cNvSpPr/>
          <p:nvPr/>
        </p:nvSpPr>
        <p:spPr>
          <a:xfrm>
            <a:off x="173811" y="6202127"/>
            <a:ext cx="4903126" cy="584877"/>
          </a:xfrm>
          <a:prstGeom prst="rect">
            <a:avLst/>
          </a:prstGeom>
        </p:spPr>
        <p:txBody>
          <a:bodyPr wrap="square">
            <a:spAutoFit/>
          </a:bodyPr>
          <a:lstStyle/>
          <a:p>
            <a:pPr>
              <a:spcAft>
                <a:spcPts val="600"/>
              </a:spcAft>
            </a:pPr>
            <a:r>
              <a:rPr lang="nb-NO" sz="900" dirty="0"/>
              <a:t>Modellen er hentet fra City </a:t>
            </a:r>
            <a:r>
              <a:rPr lang="nb-NO" sz="900" dirty="0" err="1" smtClean="0"/>
              <a:t>of</a:t>
            </a:r>
            <a:r>
              <a:rPr lang="nb-NO" sz="900" dirty="0" smtClean="0"/>
              <a:t> </a:t>
            </a:r>
            <a:r>
              <a:rPr lang="nb-NO" sz="900" dirty="0"/>
              <a:t>Philadelphia Green Streets Design manual 2014. </a:t>
            </a:r>
          </a:p>
          <a:p>
            <a:pPr>
              <a:spcAft>
                <a:spcPts val="600"/>
              </a:spcAft>
            </a:pPr>
            <a:endParaRPr lang="nb-NO" dirty="0"/>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7299" t="2699" r="16962" b="13166"/>
          <a:stretch/>
        </p:blipFill>
        <p:spPr>
          <a:xfrm rot="16200000">
            <a:off x="2545867" y="394580"/>
            <a:ext cx="4269915" cy="6697907"/>
          </a:xfrm>
          <a:prstGeom prst="rect">
            <a:avLst/>
          </a:prstGeom>
        </p:spPr>
      </p:pic>
      <p:sp>
        <p:nvSpPr>
          <p:cNvPr id="6" name="Rektangel 5"/>
          <p:cNvSpPr/>
          <p:nvPr/>
        </p:nvSpPr>
        <p:spPr>
          <a:xfrm>
            <a:off x="259245" y="794102"/>
            <a:ext cx="3809521" cy="1369606"/>
          </a:xfrm>
          <a:prstGeom prst="rect">
            <a:avLst/>
          </a:prstGeom>
        </p:spPr>
        <p:txBody>
          <a:bodyPr wrap="square">
            <a:spAutoFit/>
          </a:bodyPr>
          <a:lstStyle/>
          <a:p>
            <a:pPr>
              <a:spcAft>
                <a:spcPts val="600"/>
              </a:spcAft>
            </a:pPr>
            <a:r>
              <a:rPr lang="nb-NO" sz="1200" dirty="0"/>
              <a:t>Trær ble i stor grad benyttet som tiltak for å håndtere overvann i gata. Ofte blir denne løsningen kombinert med et </a:t>
            </a:r>
            <a:r>
              <a:rPr lang="nb-NO" sz="1200" dirty="0" err="1"/>
              <a:t>regnbed</a:t>
            </a:r>
            <a:r>
              <a:rPr lang="nb-NO" sz="1200" dirty="0"/>
              <a:t> som tar </a:t>
            </a:r>
            <a:r>
              <a:rPr lang="nb-NO" sz="1200" dirty="0" smtClean="0"/>
              <a:t>imot </a:t>
            </a:r>
            <a:r>
              <a:rPr lang="nb-NO" sz="1200" dirty="0"/>
              <a:t>vannet og leder det ut til trærne. </a:t>
            </a:r>
            <a:r>
              <a:rPr lang="nb-NO" sz="1200" dirty="0" smtClean="0"/>
              <a:t>Det finnes flere ulike </a:t>
            </a:r>
            <a:r>
              <a:rPr lang="nb-NO" sz="1200" dirty="0" err="1" smtClean="0"/>
              <a:t>treplantesystemer</a:t>
            </a:r>
            <a:r>
              <a:rPr lang="nb-NO" sz="1200" dirty="0" smtClean="0"/>
              <a:t>.</a:t>
            </a:r>
            <a:endParaRPr lang="nb-NO" sz="1200" dirty="0"/>
          </a:p>
          <a:p>
            <a:pPr>
              <a:spcAft>
                <a:spcPts val="600"/>
              </a:spcAft>
            </a:pPr>
            <a:endParaRPr lang="nb-NO" dirty="0"/>
          </a:p>
        </p:txBody>
      </p:sp>
    </p:spTree>
    <p:extLst>
      <p:ext uri="{BB962C8B-B14F-4D97-AF65-F5344CB8AC3E}">
        <p14:creationId xmlns:p14="http://schemas.microsoft.com/office/powerpoint/2010/main" val="28015751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1175" t="3232" r="3538" b="5458"/>
          <a:stretch/>
        </p:blipFill>
        <p:spPr>
          <a:xfrm>
            <a:off x="107523" y="404933"/>
            <a:ext cx="8714481" cy="5905681"/>
          </a:xfrm>
          <a:prstGeom prst="rect">
            <a:avLst/>
          </a:prstGeom>
        </p:spPr>
      </p:pic>
    </p:spTree>
    <p:extLst>
      <p:ext uri="{BB962C8B-B14F-4D97-AF65-F5344CB8AC3E}">
        <p14:creationId xmlns:p14="http://schemas.microsoft.com/office/powerpoint/2010/main" val="3636474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0836" t="6431" r="10454" b="10620"/>
          <a:stretch/>
        </p:blipFill>
        <p:spPr>
          <a:xfrm rot="16200000">
            <a:off x="861381" y="2207394"/>
            <a:ext cx="3025851" cy="4510231"/>
          </a:xfrm>
          <a:prstGeom prst="rect">
            <a:avLst/>
          </a:prstGeom>
        </p:spPr>
      </p:pic>
      <p:sp>
        <p:nvSpPr>
          <p:cNvPr id="5" name="Rektangel 4"/>
          <p:cNvSpPr/>
          <p:nvPr/>
        </p:nvSpPr>
        <p:spPr>
          <a:xfrm>
            <a:off x="180561" y="537341"/>
            <a:ext cx="2190403" cy="369396"/>
          </a:xfrm>
          <a:prstGeom prst="rect">
            <a:avLst/>
          </a:prstGeom>
        </p:spPr>
        <p:txBody>
          <a:bodyPr wrap="none">
            <a:spAutoFit/>
          </a:bodyPr>
          <a:lstStyle/>
          <a:p>
            <a:r>
              <a:rPr lang="nb-NO" b="1" dirty="0"/>
              <a:t>Permeable dekker</a:t>
            </a:r>
            <a:endParaRPr lang="nb-NO" dirty="0"/>
          </a:p>
        </p:txBody>
      </p:sp>
      <p:sp>
        <p:nvSpPr>
          <p:cNvPr id="6" name="TekstSylinder 5"/>
          <p:cNvSpPr txBox="1"/>
          <p:nvPr/>
        </p:nvSpPr>
        <p:spPr>
          <a:xfrm>
            <a:off x="258997" y="1125139"/>
            <a:ext cx="4097736" cy="1385235"/>
          </a:xfrm>
          <a:prstGeom prst="rect">
            <a:avLst/>
          </a:prstGeom>
          <a:noFill/>
        </p:spPr>
        <p:txBody>
          <a:bodyPr wrap="square" rtlCol="0">
            <a:spAutoFit/>
          </a:bodyPr>
          <a:lstStyle/>
          <a:p>
            <a:r>
              <a:rPr lang="nb-NO" sz="1200" dirty="0"/>
              <a:t>Permeable dekker som permeabel asfalt, betong eller belegningsstein kan være et godt supplement til de grønne løsningene. I flere anlegg så vi permeabel asfalt på parkeringsarealer. Det så ut til å fungere bra, men tåler ikke så stor vekt som vanlig asfalt, og over tid kan dreneringen bli dårligere fordi porene tetter seg. </a:t>
            </a:r>
          </a:p>
        </p:txBody>
      </p:sp>
      <p:sp>
        <p:nvSpPr>
          <p:cNvPr id="9" name="Title 6"/>
          <p:cNvSpPr>
            <a:spLocks noGrp="1"/>
          </p:cNvSpPr>
          <p:nvPr>
            <p:ph type="title"/>
          </p:nvPr>
        </p:nvSpPr>
        <p:spPr>
          <a:xfrm>
            <a:off x="4605340" y="551998"/>
            <a:ext cx="4385552" cy="576031"/>
          </a:xfrm>
        </p:spPr>
        <p:txBody>
          <a:bodyPr/>
          <a:lstStyle/>
          <a:p>
            <a:pPr>
              <a:spcAft>
                <a:spcPts val="600"/>
              </a:spcAft>
            </a:pPr>
            <a:r>
              <a:rPr lang="nb-NO" sz="1800" b="1" dirty="0"/>
              <a:t>Dreneringsbrønner</a:t>
            </a:r>
            <a:r>
              <a:rPr lang="nb-NO" sz="1800" dirty="0"/>
              <a:t/>
            </a:r>
            <a:br>
              <a:rPr lang="nb-NO" sz="1800" dirty="0"/>
            </a:br>
            <a:r>
              <a:rPr lang="nb-NO" sz="1800" dirty="0"/>
              <a:t/>
            </a:r>
            <a:br>
              <a:rPr lang="nb-NO" sz="1800" dirty="0"/>
            </a:br>
            <a:r>
              <a:rPr lang="nb-NO" sz="1800" dirty="0"/>
              <a:t/>
            </a:r>
            <a:br>
              <a:rPr lang="nb-NO" sz="1800" dirty="0"/>
            </a:br>
            <a:endParaRPr lang="nb-NO" sz="1800" b="1" dirty="0"/>
          </a:p>
        </p:txBody>
      </p:sp>
      <p:pic>
        <p:nvPicPr>
          <p:cNvPr id="10" name="Bilde 9"/>
          <p:cNvPicPr>
            <a:picLocks noChangeAspect="1"/>
          </p:cNvPicPr>
          <p:nvPr/>
        </p:nvPicPr>
        <p:blipFill rotWithShape="1">
          <a:blip r:embed="rId4" cstate="print">
            <a:extLst>
              <a:ext uri="{28A0092B-C50C-407E-A947-70E740481C1C}">
                <a14:useLocalDpi xmlns:a14="http://schemas.microsoft.com/office/drawing/2010/main" val="0"/>
              </a:ext>
            </a:extLst>
          </a:blip>
          <a:srcRect l="9727" t="14533" r="11564" b="27619"/>
          <a:stretch/>
        </p:blipFill>
        <p:spPr>
          <a:xfrm rot="16200000">
            <a:off x="4707858" y="2838708"/>
            <a:ext cx="4063629" cy="4063629"/>
          </a:xfrm>
          <a:prstGeom prst="rect">
            <a:avLst/>
          </a:prstGeom>
        </p:spPr>
      </p:pic>
      <p:sp>
        <p:nvSpPr>
          <p:cNvPr id="11" name="Rektangel 10"/>
          <p:cNvSpPr/>
          <p:nvPr/>
        </p:nvSpPr>
        <p:spPr>
          <a:xfrm>
            <a:off x="4572794" y="1094476"/>
            <a:ext cx="3369450" cy="1554542"/>
          </a:xfrm>
          <a:prstGeom prst="rect">
            <a:avLst/>
          </a:prstGeom>
        </p:spPr>
        <p:txBody>
          <a:bodyPr wrap="square">
            <a:spAutoFit/>
          </a:bodyPr>
          <a:lstStyle/>
          <a:p>
            <a:pPr>
              <a:spcAft>
                <a:spcPts val="600"/>
              </a:spcAft>
            </a:pPr>
            <a:r>
              <a:rPr lang="nb-NO" sz="1200" dirty="0"/>
              <a:t>Noen steder er problemene så store eller arealene for små til å løse overvannsproblemene i åpne løsninger. Da kan det være aktuelt med lukkede løsninger, dvs. brønner eller tanker under bakken. </a:t>
            </a:r>
          </a:p>
          <a:p>
            <a:pPr>
              <a:spcAft>
                <a:spcPts val="600"/>
              </a:spcAft>
            </a:pPr>
            <a:endParaRPr lang="nb-NO" dirty="0"/>
          </a:p>
        </p:txBody>
      </p:sp>
      <p:sp>
        <p:nvSpPr>
          <p:cNvPr id="12" name="Rektangel 11"/>
          <p:cNvSpPr/>
          <p:nvPr/>
        </p:nvSpPr>
        <p:spPr>
          <a:xfrm>
            <a:off x="180561" y="6386715"/>
            <a:ext cx="4903126" cy="584877"/>
          </a:xfrm>
          <a:prstGeom prst="rect">
            <a:avLst/>
          </a:prstGeom>
        </p:spPr>
        <p:txBody>
          <a:bodyPr wrap="square">
            <a:spAutoFit/>
          </a:bodyPr>
          <a:lstStyle/>
          <a:p>
            <a:pPr>
              <a:spcAft>
                <a:spcPts val="600"/>
              </a:spcAft>
            </a:pPr>
            <a:r>
              <a:rPr lang="nb-NO" sz="900" dirty="0"/>
              <a:t>Modellene er hentet fra City og Philadelphia Green Streets Design manual 2014. </a:t>
            </a:r>
          </a:p>
          <a:p>
            <a:pPr>
              <a:spcAft>
                <a:spcPts val="600"/>
              </a:spcAft>
            </a:pPr>
            <a:endParaRPr lang="nb-NO" dirty="0"/>
          </a:p>
        </p:txBody>
      </p:sp>
    </p:spTree>
    <p:extLst>
      <p:ext uri="{BB962C8B-B14F-4D97-AF65-F5344CB8AC3E}">
        <p14:creationId xmlns:p14="http://schemas.microsoft.com/office/powerpoint/2010/main" val="1629239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12" name="Title 6"/>
          <p:cNvSpPr>
            <a:spLocks noGrp="1"/>
          </p:cNvSpPr>
          <p:nvPr>
            <p:ph type="title"/>
          </p:nvPr>
        </p:nvSpPr>
        <p:spPr>
          <a:xfrm>
            <a:off x="331004" y="1053531"/>
            <a:ext cx="4385806" cy="576064"/>
          </a:xfrm>
        </p:spPr>
        <p:txBody>
          <a:bodyPr/>
          <a:lstStyle/>
          <a:p>
            <a:pPr>
              <a:lnSpc>
                <a:spcPct val="150000"/>
              </a:lnSpc>
            </a:pPr>
            <a:r>
              <a:rPr lang="nb-NO" sz="1800" b="1" dirty="0" smtClean="0"/>
              <a:t>Kontaktpersoner</a:t>
            </a:r>
            <a:endParaRPr lang="nb-NO" sz="1800" dirty="0"/>
          </a:p>
        </p:txBody>
      </p:sp>
      <p:pic>
        <p:nvPicPr>
          <p:cNvPr id="5" name="Plassholder for bilde 4"/>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22279" r="22279"/>
          <a:stretch>
            <a:fillRect/>
          </a:stretch>
        </p:blipFill>
        <p:spPr>
          <a:xfrm>
            <a:off x="5580906" y="1773610"/>
            <a:ext cx="3132000" cy="4237200"/>
          </a:xfrm>
        </p:spPr>
      </p:pic>
      <p:graphicFrame>
        <p:nvGraphicFramePr>
          <p:cNvPr id="6" name="Tabell 5"/>
          <p:cNvGraphicFramePr>
            <a:graphicFrameLocks noGrp="1"/>
          </p:cNvGraphicFramePr>
          <p:nvPr>
            <p:extLst>
              <p:ext uri="{D42A27DB-BD31-4B8C-83A1-F6EECF244321}">
                <p14:modId xmlns:p14="http://schemas.microsoft.com/office/powerpoint/2010/main" val="4269134708"/>
              </p:ext>
            </p:extLst>
          </p:nvPr>
        </p:nvGraphicFramePr>
        <p:xfrm>
          <a:off x="332982" y="4589484"/>
          <a:ext cx="4854757" cy="1280705"/>
        </p:xfrm>
        <a:graphic>
          <a:graphicData uri="http://schemas.openxmlformats.org/drawingml/2006/table">
            <a:tbl>
              <a:tblPr>
                <a:tableStyleId>{21E4AEA4-8DFA-4A89-87EB-49C32662AFE0}</a:tableStyleId>
              </a:tblPr>
              <a:tblGrid>
                <a:gridCol w="1411739"/>
                <a:gridCol w="1196642"/>
                <a:gridCol w="2246376"/>
              </a:tblGrid>
              <a:tr h="316579">
                <a:tc>
                  <a:txBody>
                    <a:bodyPr/>
                    <a:lstStyle/>
                    <a:p>
                      <a:pPr algn="l" fontAlgn="b"/>
                      <a:r>
                        <a:rPr lang="nb-NO" sz="1000" u="none" strike="noStrike" dirty="0">
                          <a:effectLst/>
                        </a:rPr>
                        <a:t>Patrick Cheung</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none" strike="noStrike">
                          <a:effectLst/>
                        </a:rPr>
                        <a:t>City of Toronto</a:t>
                      </a:r>
                      <a:endParaRPr lang="nb-NO" sz="1000" b="0" i="0" u="none" strike="noStrike">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sng" strike="noStrike" dirty="0">
                          <a:effectLst/>
                          <a:hlinkClick r:id="rId4"/>
                        </a:rPr>
                        <a:t>pcheung2@toronto.ca</a:t>
                      </a:r>
                      <a:endParaRPr lang="nb-NO" sz="1000" b="0" i="0" u="sng" strike="noStrike" dirty="0">
                        <a:solidFill>
                          <a:srgbClr val="0000FF"/>
                        </a:solidFill>
                        <a:effectLst/>
                        <a:latin typeface="Lucida Sans Unicode" panose="020B0602030504020204" pitchFamily="34" charset="0"/>
                      </a:endParaRPr>
                    </a:p>
                  </a:txBody>
                  <a:tcPr marL="0" marR="0" marT="0" marB="0" anchor="b"/>
                </a:tc>
              </a:tr>
              <a:tr h="316579">
                <a:tc>
                  <a:txBody>
                    <a:bodyPr/>
                    <a:lstStyle/>
                    <a:p>
                      <a:pPr algn="l" fontAlgn="b"/>
                      <a:r>
                        <a:rPr lang="nb-NO" sz="1000" u="none" strike="noStrike" dirty="0">
                          <a:effectLst/>
                        </a:rPr>
                        <a:t>Sheila </a:t>
                      </a:r>
                      <a:r>
                        <a:rPr lang="nb-NO" sz="1000" u="none" strike="noStrike" dirty="0" smtClean="0">
                          <a:effectLst/>
                        </a:rPr>
                        <a:t>Boudreau </a:t>
                      </a:r>
                      <a:endParaRPr lang="nb-NO" sz="1000" b="0" i="0" u="none" strike="noStrike" dirty="0">
                        <a:solidFill>
                          <a:srgbClr val="1F497D"/>
                        </a:solidFill>
                        <a:effectLst/>
                        <a:latin typeface="Lucida Sans Unicode" panose="020B0602030504020204" pitchFamily="34" charset="0"/>
                      </a:endParaRPr>
                    </a:p>
                  </a:txBody>
                  <a:tcPr marL="0" marR="0" marT="0" marB="0" anchor="b"/>
                </a:tc>
                <a:tc>
                  <a:txBody>
                    <a:bodyPr/>
                    <a:lstStyle/>
                    <a:p>
                      <a:pPr algn="l" fontAlgn="b"/>
                      <a:r>
                        <a:rPr lang="nb-NO" sz="1000" u="none" strike="noStrike">
                          <a:effectLst/>
                        </a:rPr>
                        <a:t>City of Toronto</a:t>
                      </a:r>
                      <a:endParaRPr lang="nb-NO" sz="1000" b="0" i="0" u="none" strike="noStrike">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sng" strike="noStrike" dirty="0">
                          <a:effectLst/>
                          <a:hlinkClick r:id="rId5"/>
                        </a:rPr>
                        <a:t>sboudre@toronto.ca</a:t>
                      </a:r>
                      <a:endParaRPr lang="nb-NO" sz="1000" b="0" i="0" u="sng" strike="noStrike" dirty="0">
                        <a:solidFill>
                          <a:srgbClr val="0000FF"/>
                        </a:solidFill>
                        <a:effectLst/>
                        <a:latin typeface="Lucida Sans Unicode" panose="020B0602030504020204" pitchFamily="34" charset="0"/>
                      </a:endParaRPr>
                    </a:p>
                  </a:txBody>
                  <a:tcPr marL="0" marR="0" marT="0" marB="0" anchor="b"/>
                </a:tc>
              </a:tr>
              <a:tr h="316579">
                <a:tc>
                  <a:txBody>
                    <a:bodyPr/>
                    <a:lstStyle/>
                    <a:p>
                      <a:pPr algn="l" fontAlgn="b"/>
                      <a:r>
                        <a:rPr lang="nb-NO" sz="1000" u="none" strike="noStrike">
                          <a:effectLst/>
                        </a:rPr>
                        <a:t>Kristina Hausmanis</a:t>
                      </a:r>
                      <a:endParaRPr lang="nb-NO" sz="1000" b="0" i="0" u="none" strike="noStrike">
                        <a:solidFill>
                          <a:srgbClr val="1F497D"/>
                        </a:solidFill>
                        <a:effectLst/>
                        <a:latin typeface="Lucida Sans Unicode" panose="020B0602030504020204" pitchFamily="34" charset="0"/>
                      </a:endParaRPr>
                    </a:p>
                  </a:txBody>
                  <a:tcPr marL="0" marR="0" marT="0" marB="0" anchor="b"/>
                </a:tc>
                <a:tc>
                  <a:txBody>
                    <a:bodyPr/>
                    <a:lstStyle/>
                    <a:p>
                      <a:pPr algn="l" fontAlgn="b"/>
                      <a:r>
                        <a:rPr lang="nb-NO" sz="1000" u="none" strike="noStrike">
                          <a:effectLst/>
                        </a:rPr>
                        <a:t>City of Toronto</a:t>
                      </a:r>
                      <a:endParaRPr lang="nb-NO" sz="1000" b="0" i="0" u="none" strike="noStrike">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sng" strike="noStrike" dirty="0">
                          <a:solidFill>
                            <a:schemeClr val="tx1"/>
                          </a:solidFill>
                          <a:effectLst/>
                        </a:rPr>
                        <a:t>Kristina.Hausmanis@toronto.ca</a:t>
                      </a:r>
                      <a:endParaRPr lang="nb-NO" sz="1000" b="0" i="0" u="sng" strike="noStrike" dirty="0">
                        <a:solidFill>
                          <a:schemeClr val="tx1"/>
                        </a:solidFill>
                        <a:effectLst/>
                        <a:latin typeface="Lucida Sans Unicode" panose="020B0602030504020204" pitchFamily="34" charset="0"/>
                      </a:endParaRPr>
                    </a:p>
                  </a:txBody>
                  <a:tcPr marL="0" marR="0" marT="0" marB="0" anchor="b"/>
                </a:tc>
              </a:tr>
              <a:tr h="330968">
                <a:tc>
                  <a:txBody>
                    <a:bodyPr/>
                    <a:lstStyle/>
                    <a:p>
                      <a:pPr algn="l" fontAlgn="b"/>
                      <a:r>
                        <a:rPr lang="nb-NO" sz="1000" u="none" strike="noStrike">
                          <a:effectLst/>
                        </a:rPr>
                        <a:t>Angela Murphy</a:t>
                      </a:r>
                      <a:endParaRPr lang="nb-NO" sz="1000" b="0" i="0" u="none" strike="noStrike">
                        <a:solidFill>
                          <a:srgbClr val="1F497D"/>
                        </a:solidFill>
                        <a:effectLst/>
                        <a:latin typeface="Lucida Sans Unicode" panose="020B0602030504020204" pitchFamily="34" charset="0"/>
                      </a:endParaRPr>
                    </a:p>
                  </a:txBody>
                  <a:tcPr marL="0" marR="0" marT="0" marB="0" anchor="b"/>
                </a:tc>
                <a:tc>
                  <a:txBody>
                    <a:bodyPr/>
                    <a:lstStyle/>
                    <a:p>
                      <a:pPr algn="l" fontAlgn="b"/>
                      <a:r>
                        <a:rPr lang="nb-NO" sz="1000" u="none" strike="noStrike">
                          <a:effectLst/>
                        </a:rPr>
                        <a:t>Ryerson Urban Water</a:t>
                      </a:r>
                      <a:endParaRPr lang="nb-NO" sz="1000" b="0" i="0" u="none" strike="noStrike">
                        <a:solidFill>
                          <a:srgbClr val="000000"/>
                        </a:solidFill>
                        <a:effectLst/>
                        <a:latin typeface="Lucida Sans Unicode" panose="020B0602030504020204" pitchFamily="34" charset="0"/>
                      </a:endParaRPr>
                    </a:p>
                  </a:txBody>
                  <a:tcPr marL="0" marR="0" marT="0" marB="0" anchor="b"/>
                </a:tc>
                <a:tc>
                  <a:txBody>
                    <a:bodyPr/>
                    <a:lstStyle/>
                    <a:p>
                      <a:pPr algn="l" fontAlgn="b"/>
                      <a:r>
                        <a:rPr lang="nb-NO" sz="1100" u="sng" strike="noStrike" dirty="0">
                          <a:effectLst/>
                          <a:hlinkClick r:id="rId6"/>
                        </a:rPr>
                        <a:t>angela.murphy@ryerson.ca</a:t>
                      </a:r>
                      <a:endParaRPr lang="nb-NO" sz="1100" b="0" i="0" u="sng" strike="noStrike" dirty="0">
                        <a:solidFill>
                          <a:srgbClr val="0000FF"/>
                        </a:solidFill>
                        <a:effectLst/>
                        <a:latin typeface="Lucida Sans Unicode" panose="020B0602030504020204" pitchFamily="34" charset="0"/>
                      </a:endParaRPr>
                    </a:p>
                  </a:txBody>
                  <a:tcPr marL="0" marR="0" marT="0" marB="0" anchor="b"/>
                </a:tc>
              </a:tr>
            </a:tbl>
          </a:graphicData>
        </a:graphic>
      </p:graphicFrame>
      <p:graphicFrame>
        <p:nvGraphicFramePr>
          <p:cNvPr id="8" name="Tabell 7"/>
          <p:cNvGraphicFramePr>
            <a:graphicFrameLocks noGrp="1"/>
          </p:cNvGraphicFramePr>
          <p:nvPr>
            <p:extLst>
              <p:ext uri="{D42A27DB-BD31-4B8C-83A1-F6EECF244321}">
                <p14:modId xmlns:p14="http://schemas.microsoft.com/office/powerpoint/2010/main" val="1494898369"/>
              </p:ext>
            </p:extLst>
          </p:nvPr>
        </p:nvGraphicFramePr>
        <p:xfrm>
          <a:off x="331004" y="2853729"/>
          <a:ext cx="4817856" cy="991568"/>
        </p:xfrm>
        <a:graphic>
          <a:graphicData uri="http://schemas.openxmlformats.org/drawingml/2006/table">
            <a:tbl>
              <a:tblPr>
                <a:tableStyleId>{21E4AEA4-8DFA-4A89-87EB-49C32662AFE0}</a:tableStyleId>
              </a:tblPr>
              <a:tblGrid>
                <a:gridCol w="1217454"/>
                <a:gridCol w="1368152"/>
                <a:gridCol w="2232250"/>
              </a:tblGrid>
              <a:tr h="205460">
                <a:tc>
                  <a:txBody>
                    <a:bodyPr/>
                    <a:lstStyle/>
                    <a:p>
                      <a:pPr algn="l" fontAlgn="b"/>
                      <a:r>
                        <a:rPr lang="nb-NO" sz="1000" u="none" strike="noStrike" dirty="0">
                          <a:effectLst/>
                        </a:rPr>
                        <a:t>Jeanne Waldowski</a:t>
                      </a:r>
                      <a:endParaRPr lang="nb-NO" sz="1000" b="0" i="0" u="none" strike="noStrike" dirty="0">
                        <a:solidFill>
                          <a:srgbClr val="000000"/>
                        </a:solidFill>
                        <a:effectLst/>
                        <a:latin typeface="Tahoma" panose="020B0604030504040204" pitchFamily="34" charset="0"/>
                      </a:endParaRPr>
                    </a:p>
                  </a:txBody>
                  <a:tcPr marL="0" marR="0" marT="0" marB="0" anchor="b"/>
                </a:tc>
                <a:tc>
                  <a:txBody>
                    <a:bodyPr/>
                    <a:lstStyle/>
                    <a:p>
                      <a:pPr algn="l" fontAlgn="b"/>
                      <a:r>
                        <a:rPr lang="nb-NO" sz="1000" u="none" strike="noStrike" dirty="0">
                          <a:effectLst/>
                        </a:rPr>
                        <a:t>Philadelphia </a:t>
                      </a:r>
                      <a:r>
                        <a:rPr lang="nb-NO" sz="1000" u="none" strike="noStrike" dirty="0" smtClean="0">
                          <a:effectLst/>
                        </a:rPr>
                        <a:t>water</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sng" strike="noStrike" dirty="0">
                          <a:effectLst/>
                          <a:hlinkClick r:id="rId7"/>
                        </a:rPr>
                        <a:t>Jeanne.Waldowski@phila.gov</a:t>
                      </a:r>
                      <a:endParaRPr lang="nb-NO" sz="1000" b="0" i="0" u="sng" strike="noStrike" dirty="0">
                        <a:solidFill>
                          <a:srgbClr val="0000FF"/>
                        </a:solidFill>
                        <a:effectLst/>
                        <a:latin typeface="Lucida Sans Unicode" panose="020B0602030504020204" pitchFamily="34" charset="0"/>
                      </a:endParaRPr>
                    </a:p>
                  </a:txBody>
                  <a:tcPr marL="0" marR="0" marT="0" marB="0" anchor="b"/>
                </a:tc>
              </a:tr>
              <a:tr h="196527">
                <a:tc>
                  <a:txBody>
                    <a:bodyPr/>
                    <a:lstStyle/>
                    <a:p>
                      <a:pPr algn="l" fontAlgn="b"/>
                      <a:r>
                        <a:rPr lang="nb-NO" sz="1000" u="none" strike="noStrike" dirty="0">
                          <a:effectLst/>
                        </a:rPr>
                        <a:t>Jessica Brooks</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none" strike="noStrike" dirty="0">
                          <a:effectLst/>
                        </a:rPr>
                        <a:t>Philadelphia </a:t>
                      </a:r>
                      <a:r>
                        <a:rPr lang="nb-NO" sz="1000" u="none" strike="noStrike" dirty="0" smtClean="0">
                          <a:effectLst/>
                        </a:rPr>
                        <a:t>water</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none" strike="noStrike" dirty="0">
                          <a:effectLst/>
                        </a:rPr>
                        <a:t>jessica.k.brooks@phila.gov</a:t>
                      </a:r>
                      <a:endParaRPr lang="nb-NO" sz="1000" b="0" i="0" u="none" strike="noStrike" dirty="0">
                        <a:solidFill>
                          <a:srgbClr val="333333"/>
                        </a:solidFill>
                        <a:effectLst/>
                        <a:latin typeface="Lucida Sans Unicode" panose="020B0602030504020204" pitchFamily="34" charset="0"/>
                      </a:endParaRPr>
                    </a:p>
                  </a:txBody>
                  <a:tcPr marL="0" marR="0" marT="0" marB="0" anchor="b"/>
                </a:tc>
              </a:tr>
              <a:tr h="196527">
                <a:tc>
                  <a:txBody>
                    <a:bodyPr/>
                    <a:lstStyle/>
                    <a:p>
                      <a:pPr algn="l" fontAlgn="b"/>
                      <a:r>
                        <a:rPr lang="nb-NO" sz="1000" u="none" strike="noStrike" dirty="0">
                          <a:effectLst/>
                        </a:rPr>
                        <a:t>Rachel Streit</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none" strike="noStrike" dirty="0">
                          <a:effectLst/>
                        </a:rPr>
                        <a:t>CH-planning</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sng" strike="noStrike" dirty="0">
                          <a:effectLst/>
                        </a:rPr>
                        <a:t>rachel.streit@chplanning.com</a:t>
                      </a:r>
                      <a:endParaRPr lang="nb-NO" sz="1000" b="0" i="0" u="sng" strike="noStrike" dirty="0">
                        <a:solidFill>
                          <a:srgbClr val="0000FF"/>
                        </a:solidFill>
                        <a:effectLst/>
                        <a:latin typeface="Lucida Sans Unicode" panose="020B0602030504020204" pitchFamily="34" charset="0"/>
                      </a:endParaRPr>
                    </a:p>
                  </a:txBody>
                  <a:tcPr marL="0" marR="0" marT="0" marB="0" anchor="b"/>
                </a:tc>
              </a:tr>
              <a:tr h="393054">
                <a:tc>
                  <a:txBody>
                    <a:bodyPr/>
                    <a:lstStyle/>
                    <a:p>
                      <a:pPr algn="l" fontAlgn="b"/>
                      <a:r>
                        <a:rPr lang="nb-NO" sz="1000" u="none" strike="noStrike" dirty="0">
                          <a:effectLst/>
                        </a:rPr>
                        <a:t>Christopher Anderson</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none" strike="noStrike" dirty="0">
                          <a:effectLst/>
                        </a:rPr>
                        <a:t>Philadelphia </a:t>
                      </a:r>
                      <a:r>
                        <a:rPr lang="nb-NO" sz="1000" u="none" strike="noStrike" dirty="0" smtClean="0">
                          <a:effectLst/>
                        </a:rPr>
                        <a:t>water</a:t>
                      </a:r>
                      <a:endParaRPr lang="nb-NO" sz="1000" b="0" i="0" u="none" strike="noStrike" dirty="0">
                        <a:solidFill>
                          <a:srgbClr val="000000"/>
                        </a:solidFill>
                        <a:effectLst/>
                        <a:latin typeface="Lucida Sans Unicode" panose="020B0602030504020204" pitchFamily="34" charset="0"/>
                      </a:endParaRPr>
                    </a:p>
                  </a:txBody>
                  <a:tcPr marL="0" marR="0" marT="0" marB="0" anchor="b"/>
                </a:tc>
                <a:tc>
                  <a:txBody>
                    <a:bodyPr/>
                    <a:lstStyle/>
                    <a:p>
                      <a:pPr algn="l" fontAlgn="b"/>
                      <a:r>
                        <a:rPr lang="nb-NO" sz="1000" u="sng" strike="noStrike" dirty="0">
                          <a:effectLst/>
                          <a:hlinkClick r:id="rId8"/>
                        </a:rPr>
                        <a:t>Christopher.anderson@phila.gov</a:t>
                      </a:r>
                      <a:endParaRPr lang="nb-NO" sz="1000" b="0" i="0" u="sng" strike="noStrike" dirty="0">
                        <a:solidFill>
                          <a:srgbClr val="0000FF"/>
                        </a:solidFill>
                        <a:effectLst/>
                        <a:latin typeface="Lucida Sans Unicode" panose="020B0602030504020204" pitchFamily="34" charset="0"/>
                      </a:endParaRPr>
                    </a:p>
                  </a:txBody>
                  <a:tcPr marL="0" marR="0" marT="0" marB="0" anchor="b"/>
                </a:tc>
              </a:tr>
            </a:tbl>
          </a:graphicData>
        </a:graphic>
      </p:graphicFrame>
      <p:sp>
        <p:nvSpPr>
          <p:cNvPr id="9" name="Rektangel 8"/>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108298" y="6166098"/>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p:cNvSpPr txBox="1"/>
          <p:nvPr/>
        </p:nvSpPr>
        <p:spPr>
          <a:xfrm>
            <a:off x="5715960" y="6094090"/>
            <a:ext cx="3024336" cy="230832"/>
          </a:xfrm>
          <a:prstGeom prst="rect">
            <a:avLst/>
          </a:prstGeom>
          <a:noFill/>
        </p:spPr>
        <p:txBody>
          <a:bodyPr wrap="square" rtlCol="0">
            <a:spAutoFit/>
          </a:bodyPr>
          <a:lstStyle/>
          <a:p>
            <a:pPr algn="r"/>
            <a:r>
              <a:rPr lang="nb-NO" sz="900" dirty="0" smtClean="0"/>
              <a:t>Rachel og Chris viste oss rundt i Philadelphia.</a:t>
            </a:r>
            <a:endParaRPr lang="nb-NO" sz="900" dirty="0"/>
          </a:p>
        </p:txBody>
      </p:sp>
    </p:spTree>
    <p:extLst>
      <p:ext uri="{BB962C8B-B14F-4D97-AF65-F5344CB8AC3E}">
        <p14:creationId xmlns:p14="http://schemas.microsoft.com/office/powerpoint/2010/main" val="801606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39944" t="9024" r="14018" b="51076"/>
          <a:stretch/>
        </p:blipFill>
        <p:spPr>
          <a:xfrm rot="16200000">
            <a:off x="4990436" y="1974423"/>
            <a:ext cx="3323656" cy="4074160"/>
          </a:xfrm>
          <a:prstGeom prst="rect">
            <a:avLst/>
          </a:prstGeom>
        </p:spPr>
      </p:pic>
      <p:sp>
        <p:nvSpPr>
          <p:cNvPr id="6" name="TekstSylinder 5"/>
          <p:cNvSpPr txBox="1"/>
          <p:nvPr/>
        </p:nvSpPr>
        <p:spPr>
          <a:xfrm>
            <a:off x="180561" y="364942"/>
            <a:ext cx="3744049" cy="369396"/>
          </a:xfrm>
          <a:prstGeom prst="rect">
            <a:avLst/>
          </a:prstGeom>
          <a:noFill/>
        </p:spPr>
        <p:txBody>
          <a:bodyPr wrap="square" rtlCol="0">
            <a:spAutoFit/>
          </a:bodyPr>
          <a:lstStyle/>
          <a:p>
            <a:r>
              <a:rPr lang="nb-NO" b="1" dirty="0"/>
              <a:t>Eksempel på løsninger i gate</a:t>
            </a:r>
          </a:p>
        </p:txBody>
      </p:sp>
      <p:sp>
        <p:nvSpPr>
          <p:cNvPr id="9" name="TekstSylinder 8"/>
          <p:cNvSpPr txBox="1"/>
          <p:nvPr/>
        </p:nvSpPr>
        <p:spPr>
          <a:xfrm>
            <a:off x="180560" y="909660"/>
            <a:ext cx="3699798" cy="1015663"/>
          </a:xfrm>
          <a:prstGeom prst="rect">
            <a:avLst/>
          </a:prstGeom>
          <a:noFill/>
        </p:spPr>
        <p:txBody>
          <a:bodyPr wrap="square" rtlCol="0">
            <a:spAutoFit/>
          </a:bodyPr>
          <a:lstStyle/>
          <a:p>
            <a:r>
              <a:rPr lang="nb-NO" sz="1200" dirty="0"/>
              <a:t>Her er </a:t>
            </a:r>
            <a:r>
              <a:rPr lang="nb-NO" sz="1200" dirty="0" smtClean="0"/>
              <a:t>et eksempel </a:t>
            </a:r>
            <a:r>
              <a:rPr lang="nb-NO" sz="1200" dirty="0"/>
              <a:t>på hvordan </a:t>
            </a:r>
            <a:r>
              <a:rPr lang="nb-NO" sz="1200" dirty="0" smtClean="0"/>
              <a:t>bruk av overvannssystemer kan </a:t>
            </a:r>
            <a:r>
              <a:rPr lang="nb-NO" sz="1200" dirty="0"/>
              <a:t>endre en eksisterende gate. Gata </a:t>
            </a:r>
            <a:r>
              <a:rPr lang="nb-NO" sz="1200" dirty="0" smtClean="0"/>
              <a:t>blir </a:t>
            </a:r>
            <a:r>
              <a:rPr lang="nb-NO" sz="1200" dirty="0"/>
              <a:t>både vakrere og grønnere, i tillegg til at man løser problemene med oversvømmelser og flom etter nedbør.</a:t>
            </a:r>
          </a:p>
        </p:txBody>
      </p:sp>
      <p:sp>
        <p:nvSpPr>
          <p:cNvPr id="10" name="TekstSylinder 9"/>
          <p:cNvSpPr txBox="1"/>
          <p:nvPr/>
        </p:nvSpPr>
        <p:spPr>
          <a:xfrm>
            <a:off x="4560930" y="5734050"/>
            <a:ext cx="3456984" cy="784966"/>
          </a:xfrm>
          <a:prstGeom prst="rect">
            <a:avLst/>
          </a:prstGeom>
          <a:noFill/>
        </p:spPr>
        <p:txBody>
          <a:bodyPr wrap="square" rtlCol="0">
            <a:spAutoFit/>
          </a:bodyPr>
          <a:lstStyle/>
          <a:p>
            <a:r>
              <a:rPr lang="nb-NO" sz="900" dirty="0"/>
              <a:t>Hvis grønne </a:t>
            </a:r>
            <a:r>
              <a:rPr lang="nb-NO" sz="900" dirty="0" err="1"/>
              <a:t>regnbed</a:t>
            </a:r>
            <a:r>
              <a:rPr lang="nb-NO" sz="900" dirty="0"/>
              <a:t> i gata legges i lavbrekk </a:t>
            </a:r>
            <a:r>
              <a:rPr lang="nb-NO" sz="900" dirty="0" smtClean="0"/>
              <a:t>i tilknytning </a:t>
            </a:r>
            <a:r>
              <a:rPr lang="nb-NO" sz="900" dirty="0"/>
              <a:t>til kryss tas minimalt med gateparkering. Her er også </a:t>
            </a:r>
            <a:r>
              <a:rPr lang="nb-NO" sz="900" dirty="0" err="1"/>
              <a:t>treplantesystemer</a:t>
            </a:r>
            <a:r>
              <a:rPr lang="nb-NO" sz="900" dirty="0"/>
              <a:t> benyttet. De grønne arealene vil </a:t>
            </a:r>
            <a:r>
              <a:rPr lang="nb-NO" sz="900" dirty="0" err="1"/>
              <a:t>fordrøye</a:t>
            </a:r>
            <a:r>
              <a:rPr lang="nb-NO" sz="900" dirty="0"/>
              <a:t> og forbruke vann slik at man unngår hyppige oversvømmelser.</a:t>
            </a:r>
          </a:p>
        </p:txBody>
      </p:sp>
      <p:sp>
        <p:nvSpPr>
          <p:cNvPr id="11" name="TekstSylinder 10"/>
          <p:cNvSpPr txBox="1"/>
          <p:nvPr/>
        </p:nvSpPr>
        <p:spPr>
          <a:xfrm>
            <a:off x="4711300" y="6050950"/>
            <a:ext cx="2664759" cy="230872"/>
          </a:xfrm>
          <a:prstGeom prst="rect">
            <a:avLst/>
          </a:prstGeom>
          <a:noFill/>
        </p:spPr>
        <p:txBody>
          <a:bodyPr wrap="square" rtlCol="0">
            <a:spAutoFit/>
          </a:bodyPr>
          <a:lstStyle/>
          <a:p>
            <a:endParaRPr lang="nb-NO" sz="900" dirty="0"/>
          </a:p>
        </p:txBody>
      </p:sp>
      <p:pic>
        <p:nvPicPr>
          <p:cNvPr id="12" name="Bilde 11"/>
          <p:cNvPicPr>
            <a:picLocks noChangeAspect="1"/>
          </p:cNvPicPr>
          <p:nvPr/>
        </p:nvPicPr>
        <p:blipFill rotWithShape="1">
          <a:blip r:embed="rId4" cstate="print">
            <a:extLst>
              <a:ext uri="{28A0092B-C50C-407E-A947-70E740481C1C}">
                <a14:useLocalDpi xmlns:a14="http://schemas.microsoft.com/office/drawing/2010/main" val="0"/>
              </a:ext>
            </a:extLst>
          </a:blip>
          <a:srcRect l="36492" t="8000" r="18955" b="53150"/>
          <a:stretch/>
        </p:blipFill>
        <p:spPr>
          <a:xfrm rot="16200000">
            <a:off x="532683" y="2071925"/>
            <a:ext cx="2997917" cy="3697432"/>
          </a:xfrm>
          <a:prstGeom prst="rect">
            <a:avLst/>
          </a:prstGeom>
        </p:spPr>
      </p:pic>
      <p:sp>
        <p:nvSpPr>
          <p:cNvPr id="13" name="Rektangel 12"/>
          <p:cNvSpPr/>
          <p:nvPr/>
        </p:nvSpPr>
        <p:spPr>
          <a:xfrm>
            <a:off x="226559" y="2205658"/>
            <a:ext cx="545437" cy="369396"/>
          </a:xfrm>
          <a:prstGeom prst="rect">
            <a:avLst/>
          </a:prstGeom>
        </p:spPr>
        <p:txBody>
          <a:bodyPr wrap="none">
            <a:spAutoFit/>
          </a:bodyPr>
          <a:lstStyle/>
          <a:p>
            <a:r>
              <a:rPr lang="nb-NO" b="1" dirty="0"/>
              <a:t>Før</a:t>
            </a:r>
          </a:p>
        </p:txBody>
      </p:sp>
      <p:sp>
        <p:nvSpPr>
          <p:cNvPr id="14" name="Rektangel 13"/>
          <p:cNvSpPr/>
          <p:nvPr/>
        </p:nvSpPr>
        <p:spPr>
          <a:xfrm>
            <a:off x="4615183" y="2205658"/>
            <a:ext cx="705765" cy="369396"/>
          </a:xfrm>
          <a:prstGeom prst="rect">
            <a:avLst/>
          </a:prstGeom>
        </p:spPr>
        <p:txBody>
          <a:bodyPr wrap="none">
            <a:spAutoFit/>
          </a:bodyPr>
          <a:lstStyle/>
          <a:p>
            <a:r>
              <a:rPr lang="nb-NO" b="1" dirty="0"/>
              <a:t>Etter</a:t>
            </a:r>
          </a:p>
        </p:txBody>
      </p:sp>
      <p:sp>
        <p:nvSpPr>
          <p:cNvPr id="15" name="TekstSylinder 14"/>
          <p:cNvSpPr txBox="1"/>
          <p:nvPr/>
        </p:nvSpPr>
        <p:spPr>
          <a:xfrm>
            <a:off x="188306" y="5734050"/>
            <a:ext cx="3456984" cy="646443"/>
          </a:xfrm>
          <a:prstGeom prst="rect">
            <a:avLst/>
          </a:prstGeom>
          <a:noFill/>
        </p:spPr>
        <p:txBody>
          <a:bodyPr wrap="square" rtlCol="0">
            <a:spAutoFit/>
          </a:bodyPr>
          <a:lstStyle/>
          <a:p>
            <a:r>
              <a:rPr lang="nb-NO" sz="900" dirty="0" err="1"/>
              <a:t>Førbilde</a:t>
            </a:r>
            <a:r>
              <a:rPr lang="nb-NO" sz="900" dirty="0"/>
              <a:t> som viser at gata er tilnærmet uten grønne åpne flater. Alt regnvann vil til slutt </a:t>
            </a:r>
            <a:r>
              <a:rPr lang="nb-NO" sz="900" dirty="0" smtClean="0"/>
              <a:t>ende opp i gata </a:t>
            </a:r>
            <a:r>
              <a:rPr lang="nb-NO" sz="900" dirty="0"/>
              <a:t>og </a:t>
            </a:r>
            <a:r>
              <a:rPr lang="nb-NO" sz="900" dirty="0" smtClean="0"/>
              <a:t>gå ned </a:t>
            </a:r>
            <a:r>
              <a:rPr lang="nb-NO" sz="900" dirty="0"/>
              <a:t>i avløpet. Resultatet blir en flomsituasjon der overvannssystemet er </a:t>
            </a:r>
            <a:r>
              <a:rPr lang="nb-NO" sz="900" dirty="0" smtClean="0"/>
              <a:t>fullt.</a:t>
            </a:r>
            <a:endParaRPr lang="nb-NO" sz="900" dirty="0"/>
          </a:p>
        </p:txBody>
      </p:sp>
    </p:spTree>
    <p:extLst>
      <p:ext uri="{BB962C8B-B14F-4D97-AF65-F5344CB8AC3E}">
        <p14:creationId xmlns:p14="http://schemas.microsoft.com/office/powerpoint/2010/main" val="16691056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49818" t="9901" r="13332" b="50634"/>
          <a:stretch/>
        </p:blipFill>
        <p:spPr>
          <a:xfrm rot="16039760">
            <a:off x="2096802" y="-901019"/>
            <a:ext cx="5363002" cy="7906880"/>
          </a:xfrm>
          <a:prstGeom prst="rect">
            <a:avLst/>
          </a:prstGeom>
        </p:spPr>
      </p:pic>
      <p:sp>
        <p:nvSpPr>
          <p:cNvPr id="6" name="TekstSylinder 5"/>
          <p:cNvSpPr txBox="1"/>
          <p:nvPr/>
        </p:nvSpPr>
        <p:spPr>
          <a:xfrm>
            <a:off x="899748" y="5795649"/>
            <a:ext cx="4321117" cy="370449"/>
          </a:xfrm>
          <a:prstGeom prst="rect">
            <a:avLst/>
          </a:prstGeom>
          <a:noFill/>
        </p:spPr>
        <p:txBody>
          <a:bodyPr wrap="square" rtlCol="0">
            <a:spAutoFit/>
          </a:bodyPr>
          <a:lstStyle/>
          <a:p>
            <a:r>
              <a:rPr lang="nb-NO" sz="900" dirty="0"/>
              <a:t>Her er </a:t>
            </a:r>
            <a:r>
              <a:rPr lang="nb-NO" sz="900" dirty="0" smtClean="0"/>
              <a:t>arealet </a:t>
            </a:r>
            <a:r>
              <a:rPr lang="nb-NO" sz="900" dirty="0"/>
              <a:t>i lavbrekk i tilknytning benyttet til gatekryss og anlagt </a:t>
            </a:r>
            <a:r>
              <a:rPr lang="nb-NO" sz="900" dirty="0" smtClean="0"/>
              <a:t>utstikkende </a:t>
            </a:r>
            <a:r>
              <a:rPr lang="nb-NO" sz="900" dirty="0" err="1" smtClean="0"/>
              <a:t>regnbed</a:t>
            </a:r>
            <a:r>
              <a:rPr lang="nb-NO" sz="900" dirty="0" smtClean="0"/>
              <a:t> </a:t>
            </a:r>
            <a:r>
              <a:rPr lang="nb-NO" sz="900" dirty="0"/>
              <a:t>i gata på hver side av </a:t>
            </a:r>
            <a:r>
              <a:rPr lang="nb-NO" sz="900" dirty="0" smtClean="0"/>
              <a:t>fotgjengerovergangen.</a:t>
            </a:r>
            <a:endParaRPr lang="nb-NO" sz="900" dirty="0"/>
          </a:p>
        </p:txBody>
      </p:sp>
    </p:spTree>
    <p:extLst>
      <p:ext uri="{BB962C8B-B14F-4D97-AF65-F5344CB8AC3E}">
        <p14:creationId xmlns:p14="http://schemas.microsoft.com/office/powerpoint/2010/main" val="10049581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253502" y="6373241"/>
            <a:ext cx="4351507" cy="369396"/>
          </a:xfrm>
          <a:prstGeom prst="rect">
            <a:avLst/>
          </a:prstGeom>
        </p:spPr>
        <p:txBody>
          <a:bodyPr wrap="square">
            <a:spAutoFit/>
          </a:bodyPr>
          <a:lstStyle/>
          <a:p>
            <a:pPr>
              <a:spcAft>
                <a:spcPts val="600"/>
              </a:spcAft>
            </a:pPr>
            <a:endParaRPr lang="nb-NO" dirty="0"/>
          </a:p>
        </p:txBody>
      </p:sp>
      <p:pic>
        <p:nvPicPr>
          <p:cNvPr id="11" name="Bilde 10"/>
          <p:cNvPicPr>
            <a:picLocks noChangeAspect="1"/>
          </p:cNvPicPr>
          <p:nvPr/>
        </p:nvPicPr>
        <p:blipFill rotWithShape="1">
          <a:blip r:embed="rId3" cstate="print">
            <a:extLst>
              <a:ext uri="{28A0092B-C50C-407E-A947-70E740481C1C}">
                <a14:useLocalDpi xmlns:a14="http://schemas.microsoft.com/office/drawing/2010/main" val="0"/>
              </a:ext>
            </a:extLst>
          </a:blip>
          <a:srcRect l="9338" t="7623" r="14923" b="10478"/>
          <a:stretch/>
        </p:blipFill>
        <p:spPr>
          <a:xfrm rot="16200000">
            <a:off x="2592230" y="225269"/>
            <a:ext cx="3673047" cy="5617601"/>
          </a:xfrm>
          <a:prstGeom prst="rect">
            <a:avLst/>
          </a:prstGeom>
        </p:spPr>
      </p:pic>
      <p:sp>
        <p:nvSpPr>
          <p:cNvPr id="14" name="Rektangel 13"/>
          <p:cNvSpPr/>
          <p:nvPr/>
        </p:nvSpPr>
        <p:spPr>
          <a:xfrm>
            <a:off x="293316" y="573043"/>
            <a:ext cx="3841783" cy="369396"/>
          </a:xfrm>
          <a:prstGeom prst="rect">
            <a:avLst/>
          </a:prstGeom>
        </p:spPr>
        <p:txBody>
          <a:bodyPr wrap="none">
            <a:spAutoFit/>
          </a:bodyPr>
          <a:lstStyle/>
          <a:p>
            <a:r>
              <a:rPr lang="nb-NO" b="1" dirty="0"/>
              <a:t>Aktuell litteratur fra Philadelphia</a:t>
            </a:r>
            <a:endParaRPr lang="nb-NO" dirty="0"/>
          </a:p>
        </p:txBody>
      </p:sp>
      <p:pic>
        <p:nvPicPr>
          <p:cNvPr id="2" name="Bilde 1"/>
          <p:cNvPicPr>
            <a:picLocks noChangeAspect="1"/>
          </p:cNvPicPr>
          <p:nvPr/>
        </p:nvPicPr>
        <p:blipFill rotWithShape="1">
          <a:blip r:embed="rId4" cstate="print">
            <a:extLst>
              <a:ext uri="{28A0092B-C50C-407E-A947-70E740481C1C}">
                <a14:useLocalDpi xmlns:a14="http://schemas.microsoft.com/office/drawing/2010/main" val="0"/>
              </a:ext>
            </a:extLst>
          </a:blip>
          <a:srcRect l="1" t="5394" r="2881" b="6316"/>
          <a:stretch/>
        </p:blipFill>
        <p:spPr>
          <a:xfrm>
            <a:off x="1764483" y="4941962"/>
            <a:ext cx="1795398" cy="1224135"/>
          </a:xfrm>
          <a:prstGeom prst="rect">
            <a:avLst/>
          </a:prstGeom>
        </p:spPr>
      </p:pic>
      <p:pic>
        <p:nvPicPr>
          <p:cNvPr id="5" name="Bilde 4"/>
          <p:cNvPicPr>
            <a:picLocks noChangeAspect="1"/>
          </p:cNvPicPr>
          <p:nvPr/>
        </p:nvPicPr>
        <p:blipFill rotWithShape="1">
          <a:blip r:embed="rId5" cstate="print">
            <a:extLst>
              <a:ext uri="{28A0092B-C50C-407E-A947-70E740481C1C}">
                <a14:useLocalDpi xmlns:a14="http://schemas.microsoft.com/office/drawing/2010/main" val="0"/>
              </a:ext>
            </a:extLst>
          </a:blip>
          <a:srcRect l="5858" b="8139"/>
          <a:stretch/>
        </p:blipFill>
        <p:spPr>
          <a:xfrm>
            <a:off x="3780706" y="4941962"/>
            <a:ext cx="1672718" cy="1224135"/>
          </a:xfrm>
          <a:prstGeom prst="rect">
            <a:avLst/>
          </a:prstGeom>
        </p:spPr>
      </p:pic>
    </p:spTree>
    <p:extLst>
      <p:ext uri="{BB962C8B-B14F-4D97-AF65-F5344CB8AC3E}">
        <p14:creationId xmlns:p14="http://schemas.microsoft.com/office/powerpoint/2010/main" val="1132809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431" y="-26590"/>
            <a:ext cx="11247817" cy="7488832"/>
          </a:xfrm>
          <a:prstGeom prst="rect">
            <a:avLst/>
          </a:prstGeom>
        </p:spPr>
      </p:pic>
      <p:sp>
        <p:nvSpPr>
          <p:cNvPr id="12" name="Title 6"/>
          <p:cNvSpPr>
            <a:spLocks noGrp="1"/>
          </p:cNvSpPr>
          <p:nvPr>
            <p:ph type="title"/>
          </p:nvPr>
        </p:nvSpPr>
        <p:spPr>
          <a:xfrm>
            <a:off x="180306" y="765498"/>
            <a:ext cx="4385806" cy="576064"/>
          </a:xfrm>
        </p:spPr>
        <p:txBody>
          <a:bodyPr/>
          <a:lstStyle/>
          <a:p>
            <a:pPr>
              <a:lnSpc>
                <a:spcPct val="150000"/>
              </a:lnSpc>
            </a:pPr>
            <a:r>
              <a:rPr lang="nb-NO" sz="5400" b="1" dirty="0" smtClean="0"/>
              <a:t>Philadelphia</a:t>
            </a:r>
            <a:endParaRPr lang="nb-NO" sz="5400" b="1" dirty="0"/>
          </a:p>
        </p:txBody>
      </p:sp>
      <p:sp>
        <p:nvSpPr>
          <p:cNvPr id="6" name="Rektangel 5"/>
          <p:cNvSpPr/>
          <p:nvPr/>
        </p:nvSpPr>
        <p:spPr>
          <a:xfrm>
            <a:off x="258996" y="2352864"/>
            <a:ext cx="4241790" cy="723275"/>
          </a:xfrm>
          <a:prstGeom prst="rect">
            <a:avLst/>
          </a:prstGeom>
        </p:spPr>
        <p:txBody>
          <a:bodyPr wrap="square">
            <a:spAutoFit/>
          </a:bodyPr>
          <a:lstStyle/>
          <a:p>
            <a:pPr>
              <a:spcAft>
                <a:spcPts val="600"/>
              </a:spcAft>
            </a:pPr>
            <a:endParaRPr lang="nb-NO" dirty="0" smtClean="0"/>
          </a:p>
          <a:p>
            <a:pPr>
              <a:spcAft>
                <a:spcPts val="600"/>
              </a:spcAft>
            </a:pPr>
            <a:endParaRPr lang="nb-NO" dirty="0" smtClean="0"/>
          </a:p>
        </p:txBody>
      </p:sp>
    </p:spTree>
    <p:extLst>
      <p:ext uri="{BB962C8B-B14F-4D97-AF65-F5344CB8AC3E}">
        <p14:creationId xmlns:p14="http://schemas.microsoft.com/office/powerpoint/2010/main" val="2618500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9" name="Rektangel 8"/>
          <p:cNvSpPr/>
          <p:nvPr/>
        </p:nvSpPr>
        <p:spPr>
          <a:xfrm>
            <a:off x="7597130" y="2614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7749530" y="413842"/>
            <a:ext cx="1440160" cy="64807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396330" y="1773610"/>
            <a:ext cx="4320480" cy="4955203"/>
          </a:xfrm>
          <a:prstGeom prst="rect">
            <a:avLst/>
          </a:prstGeom>
        </p:spPr>
        <p:txBody>
          <a:bodyPr wrap="square">
            <a:spAutoFit/>
          </a:bodyPr>
          <a:lstStyle/>
          <a:p>
            <a:r>
              <a:rPr lang="nb-NO" sz="1200" dirty="0"/>
              <a:t>I Philadelphia hadde vi </a:t>
            </a:r>
            <a:r>
              <a:rPr lang="nb-NO" sz="1200" dirty="0" smtClean="0"/>
              <a:t>avtalt </a:t>
            </a:r>
            <a:r>
              <a:rPr lang="nb-NO" sz="1200" dirty="0"/>
              <a:t>befaringer og møte med Philadelphia W</a:t>
            </a:r>
            <a:r>
              <a:rPr lang="nb-NO" sz="1200" dirty="0" smtClean="0"/>
              <a:t>ater Departement</a:t>
            </a:r>
            <a:r>
              <a:rPr lang="nb-NO" sz="1200" dirty="0"/>
              <a:t>. De har holdt på med sitt program «</a:t>
            </a:r>
            <a:r>
              <a:rPr lang="nb-NO" sz="1200" i="1" dirty="0"/>
              <a:t>Green </a:t>
            </a:r>
            <a:r>
              <a:rPr lang="nb-NO" sz="1200" i="1" dirty="0" err="1"/>
              <a:t>cities</a:t>
            </a:r>
            <a:r>
              <a:rPr lang="nb-NO" sz="1200" i="1" dirty="0"/>
              <a:t>, </a:t>
            </a:r>
            <a:r>
              <a:rPr lang="nb-NO" sz="1200" i="1" dirty="0" err="1"/>
              <a:t>Clean</a:t>
            </a:r>
            <a:r>
              <a:rPr lang="nb-NO" sz="1200" i="1" dirty="0"/>
              <a:t> waters</a:t>
            </a:r>
            <a:r>
              <a:rPr lang="nb-NO" sz="1200" dirty="0"/>
              <a:t>» i mange år og er en del av USA sitt grønne nettverk for håndtering av lokalt overvann. </a:t>
            </a:r>
            <a:r>
              <a:rPr lang="nb-NO" sz="1200" dirty="0" smtClean="0"/>
              <a:t>Som en del av dette nettverket har de tilgang til informasjon fra mange flere byer i USA. Målet med nettverket er å dele informasjon slik at man får hjelp av hverandre til å etablere lokal overvannshåndtering. </a:t>
            </a:r>
          </a:p>
          <a:p>
            <a:endParaRPr lang="nb-NO" sz="1200" dirty="0"/>
          </a:p>
          <a:p>
            <a:r>
              <a:rPr lang="nb-NO" sz="1200" dirty="0" smtClean="0"/>
              <a:t>Vi presenterte også prosjektet Bjørnstjerne Bjørnsonsgate fra Region Sør der det er benyttet lokal overvannshåndtering. </a:t>
            </a:r>
          </a:p>
          <a:p>
            <a:endParaRPr lang="nb-NO" sz="1200" dirty="0"/>
          </a:p>
          <a:p>
            <a:pPr>
              <a:spcAft>
                <a:spcPts val="600"/>
              </a:spcAft>
            </a:pPr>
            <a:r>
              <a:rPr lang="nb-NO" sz="1200" b="1" dirty="0" smtClean="0"/>
              <a:t>Prosjekter vi besøkte i Philadelphi</a:t>
            </a:r>
            <a:r>
              <a:rPr lang="nb-NO" sz="1200" dirty="0" smtClean="0"/>
              <a:t>a:</a:t>
            </a:r>
          </a:p>
          <a:p>
            <a:pPr>
              <a:spcAft>
                <a:spcPts val="600"/>
              </a:spcAft>
            </a:pPr>
            <a:r>
              <a:rPr lang="nb-NO" sz="1200" dirty="0" err="1" smtClean="0"/>
              <a:t>Kemble</a:t>
            </a:r>
            <a:r>
              <a:rPr lang="nb-NO" sz="1200" dirty="0" smtClean="0"/>
              <a:t> Park</a:t>
            </a:r>
          </a:p>
          <a:p>
            <a:pPr>
              <a:spcAft>
                <a:spcPts val="600"/>
              </a:spcAft>
            </a:pPr>
            <a:r>
              <a:rPr lang="nb-NO" sz="1200" dirty="0" smtClean="0"/>
              <a:t>Queen </a:t>
            </a:r>
            <a:r>
              <a:rPr lang="nb-NO" sz="1200" dirty="0"/>
              <a:t>Lane</a:t>
            </a:r>
          </a:p>
          <a:p>
            <a:pPr>
              <a:spcAft>
                <a:spcPts val="600"/>
              </a:spcAft>
            </a:pPr>
            <a:r>
              <a:rPr lang="nb-NO" sz="1200" dirty="0" err="1"/>
              <a:t>Saylor</a:t>
            </a:r>
            <a:r>
              <a:rPr lang="nb-NO" sz="1200" dirty="0"/>
              <a:t> Grove Wetland</a:t>
            </a:r>
          </a:p>
          <a:p>
            <a:pPr>
              <a:spcAft>
                <a:spcPts val="600"/>
              </a:spcAft>
            </a:pPr>
            <a:r>
              <a:rPr lang="nb-NO" sz="1200" dirty="0"/>
              <a:t>Liberty Lands Park</a:t>
            </a:r>
          </a:p>
          <a:p>
            <a:pPr>
              <a:spcAft>
                <a:spcPts val="600"/>
              </a:spcAft>
            </a:pPr>
            <a:r>
              <a:rPr lang="nb-NO" sz="1200" dirty="0" err="1"/>
              <a:t>Venice</a:t>
            </a:r>
            <a:r>
              <a:rPr lang="nb-NO" sz="1200" dirty="0"/>
              <a:t> Island</a:t>
            </a:r>
          </a:p>
          <a:p>
            <a:pPr>
              <a:spcAft>
                <a:spcPts val="600"/>
              </a:spcAft>
            </a:pPr>
            <a:r>
              <a:rPr lang="nb-NO" sz="1200" dirty="0"/>
              <a:t>The Big Green Block</a:t>
            </a:r>
          </a:p>
          <a:p>
            <a:pPr>
              <a:spcAft>
                <a:spcPts val="600"/>
              </a:spcAft>
            </a:pPr>
            <a:r>
              <a:rPr lang="nb-NO" sz="1200" dirty="0"/>
              <a:t>Benjamin Franklin </a:t>
            </a:r>
            <a:r>
              <a:rPr lang="nb-NO" sz="1200" dirty="0" err="1"/>
              <a:t>Parkway</a:t>
            </a:r>
            <a:r>
              <a:rPr lang="nb-NO" sz="1200" dirty="0"/>
              <a:t> </a:t>
            </a:r>
          </a:p>
          <a:p>
            <a:endParaRPr lang="nb-NO" sz="1200" dirty="0"/>
          </a:p>
        </p:txBody>
      </p:sp>
      <p:pic>
        <p:nvPicPr>
          <p:cNvPr id="13" name="Plassholder for bilde 12"/>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733" r="733"/>
          <a:stretch>
            <a:fillRect/>
          </a:stretch>
        </p:blipFill>
        <p:spPr>
          <a:xfrm>
            <a:off x="5617258" y="941748"/>
            <a:ext cx="3132000" cy="4237200"/>
          </a:xfrm>
          <a:prstGeom prst="rect">
            <a:avLst/>
          </a:prstGeom>
        </p:spPr>
      </p:pic>
      <p:sp>
        <p:nvSpPr>
          <p:cNvPr id="14" name="Tittel 1"/>
          <p:cNvSpPr>
            <a:spLocks noGrp="1"/>
          </p:cNvSpPr>
          <p:nvPr>
            <p:ph type="title"/>
          </p:nvPr>
        </p:nvSpPr>
        <p:spPr>
          <a:xfrm>
            <a:off x="452813" y="1058799"/>
            <a:ext cx="7000301" cy="469241"/>
          </a:xfrm>
        </p:spPr>
        <p:txBody>
          <a:bodyPr/>
          <a:lstStyle/>
          <a:p>
            <a:r>
              <a:rPr lang="nb-NO" sz="2400" dirty="0" smtClean="0"/>
              <a:t>Erfaringsutveksling i Philadelphia</a:t>
            </a:r>
            <a:endParaRPr lang="nb-NO" sz="2400" dirty="0"/>
          </a:p>
        </p:txBody>
      </p:sp>
      <p:sp>
        <p:nvSpPr>
          <p:cNvPr id="12" name="Rektangel 11"/>
          <p:cNvSpPr/>
          <p:nvPr/>
        </p:nvSpPr>
        <p:spPr>
          <a:xfrm>
            <a:off x="108298" y="6166098"/>
            <a:ext cx="88569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p:cNvSpPr txBox="1"/>
          <p:nvPr/>
        </p:nvSpPr>
        <p:spPr>
          <a:xfrm>
            <a:off x="5545250" y="5295999"/>
            <a:ext cx="3132000" cy="230832"/>
          </a:xfrm>
          <a:prstGeom prst="rect">
            <a:avLst/>
          </a:prstGeom>
          <a:noFill/>
        </p:spPr>
        <p:txBody>
          <a:bodyPr wrap="square" rtlCol="0">
            <a:spAutoFit/>
          </a:bodyPr>
          <a:lstStyle/>
          <a:p>
            <a:r>
              <a:rPr lang="nb-NO" sz="900" dirty="0" smtClean="0"/>
              <a:t>Møte med Philadelphia Water Departement</a:t>
            </a:r>
            <a:endParaRPr lang="nb-NO" sz="900" dirty="0"/>
          </a:p>
        </p:txBody>
      </p:sp>
    </p:spTree>
    <p:extLst>
      <p:ext uri="{BB962C8B-B14F-4D97-AF65-F5344CB8AC3E}">
        <p14:creationId xmlns:p14="http://schemas.microsoft.com/office/powerpoint/2010/main" val="2655908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3"/>
          </p:nvPr>
        </p:nvSpPr>
        <p:spPr/>
        <p:txBody>
          <a:bodyPr/>
          <a:lstStyle/>
          <a:p>
            <a:r>
              <a:rPr lang="nb-NO" dirty="0"/>
              <a:t>Studietur USA og Canada. Lokal overvannshåndtering</a:t>
            </a:r>
          </a:p>
        </p:txBody>
      </p:sp>
      <p:sp>
        <p:nvSpPr>
          <p:cNvPr id="3" name="Plassholder for dato 2"/>
          <p:cNvSpPr>
            <a:spLocks noGrp="1"/>
          </p:cNvSpPr>
          <p:nvPr>
            <p:ph type="dt" sz="half" idx="2"/>
          </p:nvPr>
        </p:nvSpPr>
        <p:spPr/>
        <p:txBody>
          <a:bodyPr/>
          <a:lstStyle/>
          <a:p>
            <a:fld id="{6A767E36-A244-46F2-A1F0-31983B970145}" type="datetime1">
              <a:rPr lang="nb-NO" smtClean="0"/>
              <a:t>19.01.2018</a:t>
            </a:fld>
            <a:endParaRPr lang="nb-NO" dirty="0"/>
          </a:p>
        </p:txBody>
      </p:sp>
      <p:sp>
        <p:nvSpPr>
          <p:cNvPr id="7" name="Rektangel 6"/>
          <p:cNvSpPr/>
          <p:nvPr/>
        </p:nvSpPr>
        <p:spPr>
          <a:xfrm>
            <a:off x="7596955" y="189622"/>
            <a:ext cx="1440077"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180561" y="5931793"/>
            <a:ext cx="8855752" cy="72003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180561" y="5951655"/>
            <a:ext cx="5112314" cy="861774"/>
          </a:xfrm>
          <a:prstGeom prst="rect">
            <a:avLst/>
          </a:prstGeom>
        </p:spPr>
        <p:txBody>
          <a:bodyPr wrap="square">
            <a:spAutoFit/>
          </a:bodyPr>
          <a:lstStyle/>
          <a:p>
            <a:pPr>
              <a:spcAft>
                <a:spcPts val="600"/>
              </a:spcAft>
            </a:pPr>
            <a:r>
              <a:rPr lang="nb-NO" sz="900" dirty="0"/>
              <a:t>Slagordet «</a:t>
            </a:r>
            <a:r>
              <a:rPr lang="nb-NO" sz="900" dirty="0" err="1"/>
              <a:t>Soak</a:t>
            </a:r>
            <a:r>
              <a:rPr lang="nb-NO" sz="900" dirty="0"/>
              <a:t> it Up, </a:t>
            </a:r>
            <a:r>
              <a:rPr lang="nb-NO" sz="900" dirty="0" err="1"/>
              <a:t>Philly</a:t>
            </a:r>
            <a:r>
              <a:rPr lang="nb-NO" sz="900" dirty="0"/>
              <a:t>» er laget </a:t>
            </a:r>
            <a:r>
              <a:rPr lang="nb-NO" sz="900" dirty="0" smtClean="0"/>
              <a:t>av </a:t>
            </a:r>
            <a:r>
              <a:rPr lang="nb-NO" sz="900" dirty="0" err="1" smtClean="0"/>
              <a:t>Philadephia</a:t>
            </a:r>
            <a:r>
              <a:rPr lang="nb-NO" sz="900" dirty="0" smtClean="0"/>
              <a:t> Water for </a:t>
            </a:r>
            <a:r>
              <a:rPr lang="nb-NO" sz="900" dirty="0"/>
              <a:t>å øke forståelsen for </a:t>
            </a:r>
            <a:r>
              <a:rPr lang="nb-NO" sz="900" dirty="0" smtClean="0"/>
              <a:t>flomproblemet </a:t>
            </a:r>
            <a:r>
              <a:rPr lang="nb-NO" sz="900" dirty="0"/>
              <a:t>i alle lag av befolkningen. </a:t>
            </a:r>
            <a:r>
              <a:rPr lang="nb-NO" sz="900" dirty="0" smtClean="0"/>
              <a:t>Det går igjen på mange ulike skilt som hvorfor det er så viktig å fange opp flomvannet og hvilke teknikker som er brukt.</a:t>
            </a:r>
            <a:endParaRPr lang="nb-NO" sz="900" dirty="0"/>
          </a:p>
          <a:p>
            <a:pPr>
              <a:spcAft>
                <a:spcPts val="600"/>
              </a:spcAft>
            </a:pPr>
            <a:endParaRPr lang="nb-NO" dirty="0"/>
          </a:p>
        </p:txBody>
      </p:sp>
      <p:sp>
        <p:nvSpPr>
          <p:cNvPr id="10" name="Rektangel 9"/>
          <p:cNvSpPr/>
          <p:nvPr/>
        </p:nvSpPr>
        <p:spPr>
          <a:xfrm>
            <a:off x="180561" y="537341"/>
            <a:ext cx="3373039" cy="369332"/>
          </a:xfrm>
          <a:prstGeom prst="rect">
            <a:avLst/>
          </a:prstGeom>
        </p:spPr>
        <p:txBody>
          <a:bodyPr wrap="none">
            <a:spAutoFit/>
          </a:bodyPr>
          <a:lstStyle/>
          <a:p>
            <a:r>
              <a:rPr lang="nb-NO" b="1" dirty="0" smtClean="0"/>
              <a:t>Informasjon og medvirkning</a:t>
            </a:r>
            <a:endParaRPr lang="nb-NO" dirty="0"/>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61" y="2122932"/>
            <a:ext cx="5047513" cy="3785635"/>
          </a:xfrm>
          <a:prstGeom prst="rect">
            <a:avLst/>
          </a:prstGeom>
        </p:spPr>
      </p:pic>
      <p:pic>
        <p:nvPicPr>
          <p:cNvPr id="6" name="Bilde 5"/>
          <p:cNvPicPr>
            <a:picLocks noChangeAspect="1"/>
          </p:cNvPicPr>
          <p:nvPr/>
        </p:nvPicPr>
        <p:blipFill rotWithShape="1">
          <a:blip r:embed="rId4" cstate="print">
            <a:extLst>
              <a:ext uri="{28A0092B-C50C-407E-A947-70E740481C1C}">
                <a14:useLocalDpi xmlns:a14="http://schemas.microsoft.com/office/drawing/2010/main" val="0"/>
              </a:ext>
            </a:extLst>
          </a:blip>
          <a:srcRect l="6855" t="6895"/>
          <a:stretch/>
        </p:blipFill>
        <p:spPr>
          <a:xfrm>
            <a:off x="6589018" y="3717826"/>
            <a:ext cx="1993568" cy="2656961"/>
          </a:xfrm>
          <a:prstGeom prst="rect">
            <a:avLst/>
          </a:prstGeom>
        </p:spPr>
      </p:pic>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2289" y="432048"/>
            <a:ext cx="2140297" cy="2853730"/>
          </a:xfrm>
          <a:prstGeom prst="rect">
            <a:avLst/>
          </a:prstGeom>
        </p:spPr>
      </p:pic>
      <p:sp>
        <p:nvSpPr>
          <p:cNvPr id="11" name="Rektangel 10"/>
          <p:cNvSpPr/>
          <p:nvPr/>
        </p:nvSpPr>
        <p:spPr>
          <a:xfrm>
            <a:off x="215198" y="1053530"/>
            <a:ext cx="5077676" cy="1184940"/>
          </a:xfrm>
          <a:prstGeom prst="rect">
            <a:avLst/>
          </a:prstGeom>
        </p:spPr>
        <p:txBody>
          <a:bodyPr wrap="square">
            <a:spAutoFit/>
          </a:bodyPr>
          <a:lstStyle/>
          <a:p>
            <a:pPr>
              <a:spcAft>
                <a:spcPts val="600"/>
              </a:spcAft>
            </a:pPr>
            <a:r>
              <a:rPr lang="nb-NO" sz="1200" dirty="0" smtClean="0"/>
              <a:t>I Philadelphia satser de mye på medvirkning og informasjon. Det er nært samarbeid med skoler og nabolag for å skape forståelse og eierforhold til prosjektene</a:t>
            </a:r>
            <a:r>
              <a:rPr lang="nb-NO" sz="1200" dirty="0"/>
              <a:t>. I alle anlegg er det satt opp skilt som forklarer overvannshåndteringen. </a:t>
            </a:r>
            <a:endParaRPr lang="nb-NO" sz="1200" dirty="0" smtClean="0"/>
          </a:p>
          <a:p>
            <a:pPr>
              <a:spcAft>
                <a:spcPts val="600"/>
              </a:spcAft>
            </a:pPr>
            <a:endParaRPr lang="nb-NO" dirty="0" smtClean="0"/>
          </a:p>
        </p:txBody>
      </p:sp>
    </p:spTree>
    <p:extLst>
      <p:ext uri="{BB962C8B-B14F-4D97-AF65-F5344CB8AC3E}">
        <p14:creationId xmlns:p14="http://schemas.microsoft.com/office/powerpoint/2010/main" val="2674324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Custom 1">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Presentasjonsmal for Statens vegvesen (norsk 4-3)</Template>
  <TotalTime>9464</TotalTime>
  <Words>4799</Words>
  <Application>Microsoft Office PowerPoint</Application>
  <PresentationFormat>Egendefinert</PresentationFormat>
  <Paragraphs>446</Paragraphs>
  <Slides>62</Slides>
  <Notes>62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62</vt:i4>
      </vt:variant>
    </vt:vector>
  </HeadingPairs>
  <TitlesOfParts>
    <vt:vector size="67" baseType="lpstr">
      <vt:lpstr>Arial</vt:lpstr>
      <vt:lpstr>Calibri</vt:lpstr>
      <vt:lpstr>Lucida Sans Unicode</vt:lpstr>
      <vt:lpstr>Tahoma</vt:lpstr>
      <vt:lpstr>Office-tema</vt:lpstr>
      <vt:lpstr>Studietur USA og Canada Lokal overvannshåndtering</vt:lpstr>
      <vt:lpstr>Bakgrunn</vt:lpstr>
      <vt:lpstr>Hvorfor Philadelphia og Toronto?</vt:lpstr>
      <vt:lpstr>Lokal overvannshåndtering</vt:lpstr>
      <vt:lpstr>PowerPoint-presentasjon</vt:lpstr>
      <vt:lpstr>Kontaktpersoner</vt:lpstr>
      <vt:lpstr>Philadelphia</vt:lpstr>
      <vt:lpstr>Erfaringsutveksling i Philadelphia</vt:lpstr>
      <vt:lpstr>PowerPoint-presentasjon</vt:lpstr>
      <vt:lpstr>Kemble Park</vt:lpstr>
      <vt:lpstr>PowerPoint-presentasjon</vt:lpstr>
      <vt:lpstr>PowerPoint-presentasjon</vt:lpstr>
      <vt:lpstr>Queen Lane</vt:lpstr>
      <vt:lpstr>PowerPoint-presentasjon</vt:lpstr>
      <vt:lpstr>Saylor Grove Wetland</vt:lpstr>
      <vt:lpstr>PowerPoint-presentasjon</vt:lpstr>
      <vt:lpstr>Liberty Lands Park</vt:lpstr>
      <vt:lpstr>PowerPoint-presentasjon</vt:lpstr>
      <vt:lpstr>Venice Island</vt:lpstr>
      <vt:lpstr>PowerPoint-presentasjon</vt:lpstr>
      <vt:lpstr>PowerPoint-presentasjon</vt:lpstr>
      <vt:lpstr>The Big Green Block</vt:lpstr>
      <vt:lpstr>PowerPoint-presentasjon</vt:lpstr>
      <vt:lpstr>PowerPoint-presentasjon</vt:lpstr>
      <vt:lpstr>Benjamin Franklin Parkway</vt:lpstr>
      <vt:lpstr>PowerPoint-presentasjon</vt:lpstr>
      <vt:lpstr>Toronto</vt:lpstr>
      <vt:lpstr>Erfaringsutveksling i Toronto</vt:lpstr>
      <vt:lpstr>Fairford/Coxford Ave</vt:lpstr>
      <vt:lpstr>PowerPoint-presentasjon</vt:lpstr>
      <vt:lpstr>PowerPoint-presentasjon</vt:lpstr>
      <vt:lpstr>South Station   </vt:lpstr>
      <vt:lpstr>PowerPoint-presentasjon</vt:lpstr>
      <vt:lpstr>Elm Drive</vt:lpstr>
      <vt:lpstr>PowerPoint-presentasjon</vt:lpstr>
      <vt:lpstr>City Hall Green Roof</vt:lpstr>
      <vt:lpstr>401 Richmond</vt:lpstr>
      <vt:lpstr>Ryerson Urban Farm  </vt:lpstr>
      <vt:lpstr>PowerPoint-presentasjon</vt:lpstr>
      <vt:lpstr>PowerPoint-presentasjon</vt:lpstr>
      <vt:lpstr>Village of Yorkville Park</vt:lpstr>
      <vt:lpstr>PowerPoint-presentasjon</vt:lpstr>
      <vt:lpstr>PowerPoint-presentasjon</vt:lpstr>
      <vt:lpstr>PowerPoint-presentasjon</vt:lpstr>
      <vt:lpstr>Evergreen Brickworks</vt:lpstr>
      <vt:lpstr>PowerPoint-presentasjon</vt:lpstr>
      <vt:lpstr>PowerPoint-presentasjon</vt:lpstr>
      <vt:lpstr>Harbourfront</vt:lpstr>
      <vt:lpstr>Queensway </vt:lpstr>
      <vt:lpstr>Tekniske eksempler fra Philadelphia</vt:lpstr>
      <vt:lpstr>Utstikkende regnbed i gata   </vt:lpstr>
      <vt:lpstr>PowerPoint-presentasjon</vt:lpstr>
      <vt:lpstr>Regnbed langs gata («Planters»)   </vt:lpstr>
      <vt:lpstr>PowerPoint-presentasjon</vt:lpstr>
      <vt:lpstr>Gresskledde forsenkninger («Green gutter»)     </vt:lpstr>
      <vt:lpstr>PowerPoint-presentasjon</vt:lpstr>
      <vt:lpstr>Trær i system (Tree-trench)   </vt:lpstr>
      <vt:lpstr>PowerPoint-presentasjon</vt:lpstr>
      <vt:lpstr>Dreneringsbrønner   </vt:lpstr>
      <vt:lpstr>PowerPoint-presentasjon</vt:lpstr>
      <vt:lpstr>PowerPoint-presentasjon</vt:lpstr>
      <vt:lpstr>PowerPoint-presentasjon</vt:lpstr>
    </vt:vector>
  </TitlesOfParts>
  <Company>Statens vegvesen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Laukli Kirstine</dc:creator>
  <dc:description>Template by addpoint.no</dc:description>
  <cp:lastModifiedBy>Seyffarth Henriette</cp:lastModifiedBy>
  <cp:revision>518</cp:revision>
  <cp:lastPrinted>2018-01-08T07:46:03Z</cp:lastPrinted>
  <dcterms:created xsi:type="dcterms:W3CDTF">2016-04-19T13:07:57Z</dcterms:created>
  <dcterms:modified xsi:type="dcterms:W3CDTF">2018-01-19T08:27:50Z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