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67"/>
  </p:notesMasterIdLst>
  <p:sldIdLst>
    <p:sldId id="256" r:id="rId3"/>
    <p:sldId id="257" r:id="rId4"/>
    <p:sldId id="258" r:id="rId5"/>
    <p:sldId id="296" r:id="rId6"/>
    <p:sldId id="271" r:id="rId7"/>
    <p:sldId id="263" r:id="rId8"/>
    <p:sldId id="259" r:id="rId9"/>
    <p:sldId id="299" r:id="rId10"/>
    <p:sldId id="345" r:id="rId11"/>
    <p:sldId id="300" r:id="rId12"/>
    <p:sldId id="266" r:id="rId13"/>
    <p:sldId id="267" r:id="rId14"/>
    <p:sldId id="260" r:id="rId15"/>
    <p:sldId id="268" r:id="rId16"/>
    <p:sldId id="269" r:id="rId17"/>
    <p:sldId id="261" r:id="rId18"/>
    <p:sldId id="280" r:id="rId19"/>
    <p:sldId id="270" r:id="rId20"/>
    <p:sldId id="262" r:id="rId21"/>
    <p:sldId id="301" r:id="rId22"/>
    <p:sldId id="302" r:id="rId23"/>
    <p:sldId id="303" r:id="rId24"/>
    <p:sldId id="305" r:id="rId25"/>
    <p:sldId id="304" r:id="rId26"/>
    <p:sldId id="306" r:id="rId27"/>
    <p:sldId id="307" r:id="rId28"/>
    <p:sldId id="308" r:id="rId29"/>
    <p:sldId id="309" r:id="rId30"/>
    <p:sldId id="311" r:id="rId31"/>
    <p:sldId id="312" r:id="rId32"/>
    <p:sldId id="346" r:id="rId33"/>
    <p:sldId id="313" r:id="rId34"/>
    <p:sldId id="310" r:id="rId35"/>
    <p:sldId id="316" r:id="rId36"/>
    <p:sldId id="317" r:id="rId37"/>
    <p:sldId id="318" r:id="rId38"/>
    <p:sldId id="314" r:id="rId39"/>
    <p:sldId id="315"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4" r:id="rId64"/>
    <p:sldId id="342" r:id="rId65"/>
    <p:sldId id="343" r:id="rId66"/>
  </p:sldIdLst>
  <p:sldSz cx="9144000" cy="6858000" type="screen4x3"/>
  <p:notesSz cx="6805613" cy="99393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91" autoAdjust="0"/>
    <p:restoredTop sz="95405" autoAdjust="0"/>
  </p:normalViewPr>
  <p:slideViewPr>
    <p:cSldViewPr>
      <p:cViewPr>
        <p:scale>
          <a:sx n="80" d="100"/>
          <a:sy n="80" d="100"/>
        </p:scale>
        <p:origin x="-2514" y="-768"/>
      </p:cViewPr>
      <p:guideLst>
        <p:guide orient="horz" pos="2160"/>
        <p:guide pos="2880"/>
      </p:guideLst>
    </p:cSldViewPr>
  </p:slideViewPr>
  <p:outlineViewPr>
    <p:cViewPr>
      <p:scale>
        <a:sx n="33" d="100"/>
        <a:sy n="33" d="100"/>
      </p:scale>
      <p:origin x="0" y="2049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3703D9D4-0129-46AE-B1C4-E70249B93D42}" type="datetimeFigureOut">
              <a:rPr lang="nb-NO" smtClean="0"/>
              <a:t>01.07.2014</a:t>
            </a:fld>
            <a:endParaRPr lang="nb-NO"/>
          </a:p>
        </p:txBody>
      </p:sp>
      <p:sp>
        <p:nvSpPr>
          <p:cNvPr id="4" name="Plassholder for lysbilde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18985E87-30A8-4D6B-9BB3-F7E5D6984F33}" type="slidenum">
              <a:rPr lang="nb-NO" smtClean="0"/>
              <a:t>‹#›</a:t>
            </a:fld>
            <a:endParaRPr lang="nb-NO"/>
          </a:p>
        </p:txBody>
      </p:sp>
    </p:spTree>
    <p:extLst>
      <p:ext uri="{BB962C8B-B14F-4D97-AF65-F5344CB8AC3E}">
        <p14:creationId xmlns:p14="http://schemas.microsoft.com/office/powerpoint/2010/main" val="251586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8985E87-30A8-4D6B-9BB3-F7E5D6984F33}" type="slidenum">
              <a:rPr lang="nb-NO" smtClean="0"/>
              <a:t>1</a:t>
            </a:fld>
            <a:endParaRPr lang="nb-NO"/>
          </a:p>
        </p:txBody>
      </p:sp>
    </p:spTree>
    <p:extLst>
      <p:ext uri="{BB962C8B-B14F-4D97-AF65-F5344CB8AC3E}">
        <p14:creationId xmlns:p14="http://schemas.microsoft.com/office/powerpoint/2010/main" val="241791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8985E87-30A8-4D6B-9BB3-F7E5D6984F33}" type="slidenum">
              <a:rPr lang="nb-NO" smtClean="0">
                <a:solidFill>
                  <a:prstClr val="black"/>
                </a:solidFill>
              </a:rPr>
              <a:pPr/>
              <a:t>38</a:t>
            </a:fld>
            <a:endParaRPr lang="nb-NO">
              <a:solidFill>
                <a:prstClr val="black"/>
              </a:solidFill>
            </a:endParaRPr>
          </a:p>
        </p:txBody>
      </p:sp>
    </p:spTree>
    <p:extLst>
      <p:ext uri="{BB962C8B-B14F-4D97-AF65-F5344CB8AC3E}">
        <p14:creationId xmlns:p14="http://schemas.microsoft.com/office/powerpoint/2010/main" val="276770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8985E87-30A8-4D6B-9BB3-F7E5D6984F33}" type="slidenum">
              <a:rPr lang="nb-NO" smtClean="0">
                <a:solidFill>
                  <a:prstClr val="black"/>
                </a:solidFill>
              </a:rPr>
              <a:pPr/>
              <a:t>57</a:t>
            </a:fld>
            <a:endParaRPr lang="nb-NO">
              <a:solidFill>
                <a:prstClr val="black"/>
              </a:solidFill>
            </a:endParaRPr>
          </a:p>
        </p:txBody>
      </p:sp>
    </p:spTree>
    <p:extLst>
      <p:ext uri="{BB962C8B-B14F-4D97-AF65-F5344CB8AC3E}">
        <p14:creationId xmlns:p14="http://schemas.microsoft.com/office/powerpoint/2010/main" val="1638625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3084" name="Picture 12" descr="ppmal_blå_liggende_front med 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685800" y="1792288"/>
            <a:ext cx="7772400" cy="1470025"/>
          </a:xfrm>
        </p:spPr>
        <p:txBody>
          <a:bodyPr/>
          <a:lstStyle>
            <a:lvl1pPr>
              <a:defRPr/>
            </a:lvl1pPr>
          </a:lstStyle>
          <a:p>
            <a:pPr lvl="0"/>
            <a:r>
              <a:rPr lang="nb-NO" noProof="0" smtClean="0"/>
              <a:t>Klikk for å redigere tittelstil</a:t>
            </a:r>
          </a:p>
        </p:txBody>
      </p:sp>
      <p:sp>
        <p:nvSpPr>
          <p:cNvPr id="3075" name="Rectangle 3"/>
          <p:cNvSpPr>
            <a:spLocks noGrp="1" noChangeArrowheads="1"/>
          </p:cNvSpPr>
          <p:nvPr>
            <p:ph type="subTitle" idx="1"/>
          </p:nvPr>
        </p:nvSpPr>
        <p:spPr>
          <a:xfrm>
            <a:off x="1371600" y="3548063"/>
            <a:ext cx="6400800" cy="1968500"/>
          </a:xfrm>
        </p:spPr>
        <p:txBody>
          <a:bodyPr/>
          <a:lstStyle>
            <a:lvl1pPr marL="0" indent="0" algn="ctr">
              <a:buFontTx/>
              <a:buNone/>
              <a:defRPr sz="2000"/>
            </a:lvl1pPr>
          </a:lstStyle>
          <a:p>
            <a:pPr lvl="0"/>
            <a:r>
              <a:rPr lang="nb-NO" noProof="0" smtClean="0"/>
              <a:t>Klikk for å redigere undertittelstil i malen</a:t>
            </a:r>
          </a:p>
        </p:txBody>
      </p:sp>
      <p:sp>
        <p:nvSpPr>
          <p:cNvPr id="3076" name="Rectangle 4"/>
          <p:cNvSpPr>
            <a:spLocks noGrp="1" noChangeArrowheads="1"/>
          </p:cNvSpPr>
          <p:nvPr>
            <p:ph type="dt" sz="half" idx="2"/>
          </p:nvPr>
        </p:nvSpPr>
        <p:spPr>
          <a:xfrm>
            <a:off x="457200" y="5734050"/>
            <a:ext cx="1522413" cy="476250"/>
          </a:xfrm>
        </p:spPr>
        <p:txBody>
          <a:bodyPr/>
          <a:lstStyle>
            <a:lvl1pPr>
              <a:defRPr/>
            </a:lvl1pPr>
          </a:lstStyle>
          <a:p>
            <a:r>
              <a:rPr lang="nb-NO" smtClean="0"/>
              <a:t>25.01.2013</a:t>
            </a:r>
            <a:endParaRPr lang="nb-NO"/>
          </a:p>
        </p:txBody>
      </p:sp>
      <p:sp>
        <p:nvSpPr>
          <p:cNvPr id="3077" name="Rectangle 5"/>
          <p:cNvSpPr>
            <a:spLocks noGrp="1" noChangeArrowheads="1"/>
          </p:cNvSpPr>
          <p:nvPr>
            <p:ph type="ftr" sz="quarter" idx="3"/>
          </p:nvPr>
        </p:nvSpPr>
        <p:spPr>
          <a:xfrm>
            <a:off x="2124075" y="5734050"/>
            <a:ext cx="5184775" cy="476250"/>
          </a:xfrm>
        </p:spPr>
        <p:txBody>
          <a:bodyPr/>
          <a:lstStyle>
            <a:lvl1pPr>
              <a:defRPr/>
            </a:lvl1pPr>
          </a:lstStyle>
          <a:p>
            <a:endParaRPr lang="nb-NO"/>
          </a:p>
        </p:txBody>
      </p:sp>
      <p:sp>
        <p:nvSpPr>
          <p:cNvPr id="3078" name="Rectangle 6"/>
          <p:cNvSpPr>
            <a:spLocks noGrp="1" noChangeArrowheads="1"/>
          </p:cNvSpPr>
          <p:nvPr>
            <p:ph type="sldNum" sz="quarter" idx="4"/>
          </p:nvPr>
        </p:nvSpPr>
        <p:spPr>
          <a:xfrm>
            <a:off x="7451725" y="5734050"/>
            <a:ext cx="1235075" cy="476250"/>
          </a:xfrm>
        </p:spPr>
        <p:txBody>
          <a:bodyPr/>
          <a:lstStyle>
            <a:lvl1pPr>
              <a:defRPr/>
            </a:lvl1pPr>
          </a:lstStyle>
          <a:p>
            <a:fld id="{FF64B42D-26DC-4998-8302-0481C2DA99FD}" type="slidenum">
              <a:rPr lang="nb-NO" smtClean="0"/>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r>
              <a:rPr lang="nb-NO" smtClean="0"/>
              <a:t>25.01.2013</a:t>
            </a:r>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178117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675312"/>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675312"/>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r>
              <a:rPr lang="nb-NO" smtClean="0"/>
              <a:t>25.01.2013</a:t>
            </a:r>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3346394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3084" name="Picture 12" descr="ppmal_blå_liggende_front med 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685800" y="1792288"/>
            <a:ext cx="7772400" cy="1470025"/>
          </a:xfrm>
        </p:spPr>
        <p:txBody>
          <a:bodyPr/>
          <a:lstStyle>
            <a:lvl1pPr>
              <a:defRPr/>
            </a:lvl1pPr>
          </a:lstStyle>
          <a:p>
            <a:pPr lvl="0"/>
            <a:r>
              <a:rPr lang="nb-NO" noProof="0" smtClean="0"/>
              <a:t>Klikk for å redigere tittelstil</a:t>
            </a:r>
          </a:p>
        </p:txBody>
      </p:sp>
      <p:sp>
        <p:nvSpPr>
          <p:cNvPr id="3075" name="Rectangle 3"/>
          <p:cNvSpPr>
            <a:spLocks noGrp="1" noChangeArrowheads="1"/>
          </p:cNvSpPr>
          <p:nvPr>
            <p:ph type="subTitle" idx="1"/>
          </p:nvPr>
        </p:nvSpPr>
        <p:spPr>
          <a:xfrm>
            <a:off x="1371600" y="3548063"/>
            <a:ext cx="6400800" cy="1968500"/>
          </a:xfrm>
        </p:spPr>
        <p:txBody>
          <a:bodyPr/>
          <a:lstStyle>
            <a:lvl1pPr marL="0" indent="0" algn="ctr">
              <a:buFontTx/>
              <a:buNone/>
              <a:defRPr sz="2000"/>
            </a:lvl1pPr>
          </a:lstStyle>
          <a:p>
            <a:pPr lvl="0"/>
            <a:r>
              <a:rPr lang="nb-NO" noProof="0" smtClean="0"/>
              <a:t>Klikk for å redigere undertittelstil i malen</a:t>
            </a:r>
          </a:p>
        </p:txBody>
      </p:sp>
      <p:sp>
        <p:nvSpPr>
          <p:cNvPr id="3076" name="Rectangle 4"/>
          <p:cNvSpPr>
            <a:spLocks noGrp="1" noChangeArrowheads="1"/>
          </p:cNvSpPr>
          <p:nvPr>
            <p:ph type="dt" sz="half" idx="2"/>
          </p:nvPr>
        </p:nvSpPr>
        <p:spPr>
          <a:xfrm>
            <a:off x="457200" y="5734050"/>
            <a:ext cx="1522413" cy="476250"/>
          </a:xfrm>
        </p:spPr>
        <p:txBody>
          <a:bodyPr/>
          <a:lstStyle>
            <a:lvl1pPr>
              <a:defRPr/>
            </a:lvl1pPr>
          </a:lstStyle>
          <a:p>
            <a:r>
              <a:rPr lang="nb-NO" smtClean="0"/>
              <a:t>25.01.2013</a:t>
            </a:r>
            <a:endParaRPr lang="nb-NO"/>
          </a:p>
        </p:txBody>
      </p:sp>
      <p:sp>
        <p:nvSpPr>
          <p:cNvPr id="3077" name="Rectangle 5"/>
          <p:cNvSpPr>
            <a:spLocks noGrp="1" noChangeArrowheads="1"/>
          </p:cNvSpPr>
          <p:nvPr>
            <p:ph type="ftr" sz="quarter" idx="3"/>
          </p:nvPr>
        </p:nvSpPr>
        <p:spPr>
          <a:xfrm>
            <a:off x="2124075" y="5734050"/>
            <a:ext cx="5184775" cy="476250"/>
          </a:xfrm>
        </p:spPr>
        <p:txBody>
          <a:bodyPr/>
          <a:lstStyle>
            <a:lvl1pPr>
              <a:defRPr/>
            </a:lvl1pPr>
          </a:lstStyle>
          <a:p>
            <a:endParaRPr lang="nb-NO"/>
          </a:p>
        </p:txBody>
      </p:sp>
      <p:sp>
        <p:nvSpPr>
          <p:cNvPr id="3078" name="Rectangle 6"/>
          <p:cNvSpPr>
            <a:spLocks noGrp="1" noChangeArrowheads="1"/>
          </p:cNvSpPr>
          <p:nvPr>
            <p:ph type="sldNum" sz="quarter" idx="4"/>
          </p:nvPr>
        </p:nvSpPr>
        <p:spPr>
          <a:xfrm>
            <a:off x="7451725" y="5734050"/>
            <a:ext cx="1235075" cy="476250"/>
          </a:xfrm>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1483097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r>
              <a:rPr lang="nb-NO" smtClean="0"/>
              <a:t>25.01.2013</a:t>
            </a:r>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2774246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r>
              <a:rPr lang="nb-NO" smtClean="0"/>
              <a:t>25.01.2013</a:t>
            </a:r>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379590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a:defRPr/>
            </a:lvl1pPr>
          </a:lstStyle>
          <a:p>
            <a:r>
              <a:rPr lang="nb-NO" smtClean="0"/>
              <a:t>25.01.2013</a:t>
            </a:r>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1793034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a:defRPr/>
            </a:lvl1pPr>
          </a:lstStyle>
          <a:p>
            <a:r>
              <a:rPr lang="nb-NO" smtClean="0"/>
              <a:t>25.01.2013</a:t>
            </a:r>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1149710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a:defRPr/>
            </a:lvl1pPr>
          </a:lstStyle>
          <a:p>
            <a:r>
              <a:rPr lang="nb-NO" smtClean="0"/>
              <a:t>25.01.2013</a:t>
            </a:r>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2335171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r>
              <a:rPr lang="nb-NO" smtClean="0"/>
              <a:t>25.01.2013</a:t>
            </a:r>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48430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r>
              <a:rPr lang="nb-NO" smtClean="0"/>
              <a:t>25.01.2013</a:t>
            </a:r>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2923669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r>
              <a:rPr lang="nb-NO" smtClean="0"/>
              <a:t>25.01.2013</a:t>
            </a:r>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1118888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r>
              <a:rPr lang="nb-NO" smtClean="0"/>
              <a:t>25.01.2013</a:t>
            </a:r>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481254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r>
              <a:rPr lang="nb-NO" smtClean="0"/>
              <a:t>25.01.2013</a:t>
            </a:r>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92089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675312"/>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675312"/>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r>
              <a:rPr lang="nb-NO" smtClean="0"/>
              <a:t>25.01.2013</a:t>
            </a:r>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242301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r>
              <a:rPr lang="nb-NO" smtClean="0"/>
              <a:t>25.01.2013</a:t>
            </a:r>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350213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a:defRPr/>
            </a:lvl1pPr>
          </a:lstStyle>
          <a:p>
            <a:r>
              <a:rPr lang="nb-NO" smtClean="0"/>
              <a:t>25.01.2013</a:t>
            </a:r>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185063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a:defRPr/>
            </a:lvl1pPr>
          </a:lstStyle>
          <a:p>
            <a:r>
              <a:rPr lang="nb-NO" smtClean="0"/>
              <a:t>25.01.2013</a:t>
            </a:r>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376975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a:defRPr/>
            </a:lvl1pPr>
          </a:lstStyle>
          <a:p>
            <a:r>
              <a:rPr lang="nb-NO" smtClean="0"/>
              <a:t>25.01.2013</a:t>
            </a:r>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262211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r>
              <a:rPr lang="nb-NO" smtClean="0"/>
              <a:t>25.01.2013</a:t>
            </a:r>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317686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r>
              <a:rPr lang="nb-NO" smtClean="0"/>
              <a:t>25.01.2013</a:t>
            </a:r>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2248119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r>
              <a:rPr lang="nb-NO" smtClean="0"/>
              <a:t>25.01.2013</a:t>
            </a:r>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FF64B42D-26DC-4998-8302-0481C2DA99FD}" type="slidenum">
              <a:rPr lang="nb-NO" smtClean="0"/>
              <a:t>‹#›</a:t>
            </a:fld>
            <a:endParaRPr lang="nb-NO"/>
          </a:p>
        </p:txBody>
      </p:sp>
    </p:spTree>
    <p:extLst>
      <p:ext uri="{BB962C8B-B14F-4D97-AF65-F5344CB8AC3E}">
        <p14:creationId xmlns:p14="http://schemas.microsoft.com/office/powerpoint/2010/main" val="195981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9" descr="ppmal_blå_liggende_innhold_lor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1027" name="Rectangle 3"/>
          <p:cNvSpPr>
            <a:spLocks noGrp="1" noChangeArrowheads="1"/>
          </p:cNvSpPr>
          <p:nvPr>
            <p:ph type="body" idx="1"/>
          </p:nvPr>
        </p:nvSpPr>
        <p:spPr bwMode="auto">
          <a:xfrm>
            <a:off x="457200" y="1600200"/>
            <a:ext cx="8229600" cy="43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1034" name="Rectangle 10"/>
          <p:cNvSpPr>
            <a:spLocks noGrp="1" noChangeArrowheads="1"/>
          </p:cNvSpPr>
          <p:nvPr>
            <p:ph type="dt" sz="half" idx="2"/>
          </p:nvPr>
        </p:nvSpPr>
        <p:spPr bwMode="auto">
          <a:xfrm>
            <a:off x="468313" y="5949950"/>
            <a:ext cx="1511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37424A"/>
                </a:solidFill>
                <a:latin typeface="+mn-lt"/>
              </a:defRPr>
            </a:lvl1pPr>
          </a:lstStyle>
          <a:p>
            <a:r>
              <a:rPr lang="nb-NO" smtClean="0"/>
              <a:t>25.01.2013</a:t>
            </a:r>
            <a:endParaRPr lang="nb-NO"/>
          </a:p>
        </p:txBody>
      </p:sp>
      <p:sp>
        <p:nvSpPr>
          <p:cNvPr id="1035" name="Rectangle 11"/>
          <p:cNvSpPr>
            <a:spLocks noGrp="1" noChangeArrowheads="1"/>
          </p:cNvSpPr>
          <p:nvPr>
            <p:ph type="ftr" sz="quarter" idx="3"/>
          </p:nvPr>
        </p:nvSpPr>
        <p:spPr bwMode="auto">
          <a:xfrm>
            <a:off x="2051050" y="5949950"/>
            <a:ext cx="53292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7424A"/>
                </a:solidFill>
                <a:latin typeface="+mn-lt"/>
              </a:defRPr>
            </a:lvl1pPr>
          </a:lstStyle>
          <a:p>
            <a:endParaRPr lang="nb-NO"/>
          </a:p>
        </p:txBody>
      </p:sp>
      <p:sp>
        <p:nvSpPr>
          <p:cNvPr id="1036" name="Rectangle 12"/>
          <p:cNvSpPr>
            <a:spLocks noGrp="1" noChangeArrowheads="1"/>
          </p:cNvSpPr>
          <p:nvPr>
            <p:ph type="sldNum" sz="quarter" idx="4"/>
          </p:nvPr>
        </p:nvSpPr>
        <p:spPr bwMode="auto">
          <a:xfrm>
            <a:off x="7451725" y="5949950"/>
            <a:ext cx="1235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37424A"/>
                </a:solidFill>
                <a:latin typeface="+mn-lt"/>
              </a:defRPr>
            </a:lvl1pPr>
          </a:lstStyle>
          <a:p>
            <a:fld id="{FF64B42D-26DC-4998-8302-0481C2DA99FD}" type="slidenum">
              <a:rPr lang="nb-NO" smtClean="0"/>
              <a:t>‹#›</a:t>
            </a:fld>
            <a:endParaRPr lang="nb-NO"/>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ctr" rtl="0" eaLnBrk="1" fontAlgn="base" hangingPunct="1">
        <a:spcBef>
          <a:spcPct val="0"/>
        </a:spcBef>
        <a:spcAft>
          <a:spcPct val="0"/>
        </a:spcAft>
        <a:defRPr sz="3200">
          <a:solidFill>
            <a:srgbClr val="37424A"/>
          </a:solidFill>
          <a:latin typeface="+mj-lt"/>
          <a:ea typeface="+mj-ea"/>
          <a:cs typeface="+mj-cs"/>
        </a:defRPr>
      </a:lvl1pPr>
      <a:lvl2pPr algn="ctr" rtl="0" eaLnBrk="1" fontAlgn="base" hangingPunct="1">
        <a:spcBef>
          <a:spcPct val="0"/>
        </a:spcBef>
        <a:spcAft>
          <a:spcPct val="0"/>
        </a:spcAft>
        <a:defRPr sz="3200">
          <a:solidFill>
            <a:srgbClr val="37424A"/>
          </a:solidFill>
          <a:latin typeface="Verdana" pitchFamily="34" charset="0"/>
        </a:defRPr>
      </a:lvl2pPr>
      <a:lvl3pPr algn="ctr" rtl="0" eaLnBrk="1" fontAlgn="base" hangingPunct="1">
        <a:spcBef>
          <a:spcPct val="0"/>
        </a:spcBef>
        <a:spcAft>
          <a:spcPct val="0"/>
        </a:spcAft>
        <a:defRPr sz="3200">
          <a:solidFill>
            <a:srgbClr val="37424A"/>
          </a:solidFill>
          <a:latin typeface="Verdana" pitchFamily="34" charset="0"/>
        </a:defRPr>
      </a:lvl3pPr>
      <a:lvl4pPr algn="ctr" rtl="0" eaLnBrk="1" fontAlgn="base" hangingPunct="1">
        <a:spcBef>
          <a:spcPct val="0"/>
        </a:spcBef>
        <a:spcAft>
          <a:spcPct val="0"/>
        </a:spcAft>
        <a:defRPr sz="3200">
          <a:solidFill>
            <a:srgbClr val="37424A"/>
          </a:solidFill>
          <a:latin typeface="Verdana" pitchFamily="34" charset="0"/>
        </a:defRPr>
      </a:lvl4pPr>
      <a:lvl5pPr algn="ctr" rtl="0" eaLnBrk="1" fontAlgn="base" hangingPunct="1">
        <a:spcBef>
          <a:spcPct val="0"/>
        </a:spcBef>
        <a:spcAft>
          <a:spcPct val="0"/>
        </a:spcAft>
        <a:defRPr sz="3200">
          <a:solidFill>
            <a:srgbClr val="37424A"/>
          </a:solidFill>
          <a:latin typeface="Verdana" pitchFamily="34" charset="0"/>
        </a:defRPr>
      </a:lvl5pPr>
      <a:lvl6pPr marL="457200" algn="ctr" rtl="0" eaLnBrk="1" fontAlgn="base" hangingPunct="1">
        <a:spcBef>
          <a:spcPct val="0"/>
        </a:spcBef>
        <a:spcAft>
          <a:spcPct val="0"/>
        </a:spcAft>
        <a:defRPr sz="3200">
          <a:solidFill>
            <a:srgbClr val="37424A"/>
          </a:solidFill>
          <a:latin typeface="Verdana" pitchFamily="34" charset="0"/>
        </a:defRPr>
      </a:lvl6pPr>
      <a:lvl7pPr marL="914400" algn="ctr" rtl="0" eaLnBrk="1" fontAlgn="base" hangingPunct="1">
        <a:spcBef>
          <a:spcPct val="0"/>
        </a:spcBef>
        <a:spcAft>
          <a:spcPct val="0"/>
        </a:spcAft>
        <a:defRPr sz="3200">
          <a:solidFill>
            <a:srgbClr val="37424A"/>
          </a:solidFill>
          <a:latin typeface="Verdana" pitchFamily="34" charset="0"/>
        </a:defRPr>
      </a:lvl7pPr>
      <a:lvl8pPr marL="1371600" algn="ctr" rtl="0" eaLnBrk="1" fontAlgn="base" hangingPunct="1">
        <a:spcBef>
          <a:spcPct val="0"/>
        </a:spcBef>
        <a:spcAft>
          <a:spcPct val="0"/>
        </a:spcAft>
        <a:defRPr sz="3200">
          <a:solidFill>
            <a:srgbClr val="37424A"/>
          </a:solidFill>
          <a:latin typeface="Verdana" pitchFamily="34" charset="0"/>
        </a:defRPr>
      </a:lvl8pPr>
      <a:lvl9pPr marL="1828800" algn="ctr" rtl="0" eaLnBrk="1" fontAlgn="base" hangingPunct="1">
        <a:spcBef>
          <a:spcPct val="0"/>
        </a:spcBef>
        <a:spcAft>
          <a:spcPct val="0"/>
        </a:spcAft>
        <a:defRPr sz="3200">
          <a:solidFill>
            <a:srgbClr val="37424A"/>
          </a:solidFill>
          <a:latin typeface="Verdana" pitchFamily="34" charset="0"/>
        </a:defRPr>
      </a:lvl9pPr>
    </p:titleStyle>
    <p:bodyStyle>
      <a:lvl1pPr marL="342900" indent="-342900" algn="l" rtl="0" eaLnBrk="1" fontAlgn="base" hangingPunct="1">
        <a:spcBef>
          <a:spcPct val="20000"/>
        </a:spcBef>
        <a:spcAft>
          <a:spcPct val="0"/>
        </a:spcAft>
        <a:buBlip>
          <a:blip r:embed="rId14"/>
        </a:buBlip>
        <a:defRPr sz="2400">
          <a:solidFill>
            <a:srgbClr val="37424A"/>
          </a:solidFill>
          <a:latin typeface="+mn-lt"/>
          <a:ea typeface="+mn-ea"/>
          <a:cs typeface="+mn-cs"/>
        </a:defRPr>
      </a:lvl1pPr>
      <a:lvl2pPr marL="742950" indent="-285750" algn="l" rtl="0" eaLnBrk="1" fontAlgn="base" hangingPunct="1">
        <a:spcBef>
          <a:spcPct val="20000"/>
        </a:spcBef>
        <a:spcAft>
          <a:spcPct val="0"/>
        </a:spcAft>
        <a:buChar char="–"/>
        <a:defRPr sz="2000">
          <a:solidFill>
            <a:srgbClr val="37424A"/>
          </a:solidFill>
          <a:latin typeface="+mn-lt"/>
        </a:defRPr>
      </a:lvl2pPr>
      <a:lvl3pPr marL="1143000" indent="-228600" algn="l" rtl="0" eaLnBrk="1" fontAlgn="base" hangingPunct="1">
        <a:spcBef>
          <a:spcPct val="20000"/>
        </a:spcBef>
        <a:spcAft>
          <a:spcPct val="0"/>
        </a:spcAft>
        <a:buChar char="•"/>
        <a:defRPr>
          <a:solidFill>
            <a:srgbClr val="37424A"/>
          </a:solidFill>
          <a:latin typeface="+mn-lt"/>
        </a:defRPr>
      </a:lvl3pPr>
      <a:lvl4pPr marL="1600200" indent="-228600" algn="l" rtl="0" eaLnBrk="1" fontAlgn="base" hangingPunct="1">
        <a:spcBef>
          <a:spcPct val="20000"/>
        </a:spcBef>
        <a:spcAft>
          <a:spcPct val="0"/>
        </a:spcAft>
        <a:buChar char="–"/>
        <a:defRPr sz="1400">
          <a:solidFill>
            <a:srgbClr val="37424A"/>
          </a:solidFill>
          <a:latin typeface="+mn-lt"/>
        </a:defRPr>
      </a:lvl4pPr>
      <a:lvl5pPr marL="2057400" indent="-228600" algn="l" rtl="0" eaLnBrk="1" fontAlgn="base" hangingPunct="1">
        <a:spcBef>
          <a:spcPct val="20000"/>
        </a:spcBef>
        <a:spcAft>
          <a:spcPct val="0"/>
        </a:spcAft>
        <a:buChar char="»"/>
        <a:defRPr sz="1200">
          <a:solidFill>
            <a:srgbClr val="37424A"/>
          </a:solidFill>
          <a:latin typeface="+mn-lt"/>
        </a:defRPr>
      </a:lvl5pPr>
      <a:lvl6pPr marL="2514600" indent="-228600" algn="l" rtl="0" eaLnBrk="1" fontAlgn="base" hangingPunct="1">
        <a:spcBef>
          <a:spcPct val="20000"/>
        </a:spcBef>
        <a:spcAft>
          <a:spcPct val="0"/>
        </a:spcAft>
        <a:buChar char="»"/>
        <a:defRPr sz="1200">
          <a:solidFill>
            <a:srgbClr val="37424A"/>
          </a:solidFill>
          <a:latin typeface="+mn-lt"/>
        </a:defRPr>
      </a:lvl6pPr>
      <a:lvl7pPr marL="2971800" indent="-228600" algn="l" rtl="0" eaLnBrk="1" fontAlgn="base" hangingPunct="1">
        <a:spcBef>
          <a:spcPct val="20000"/>
        </a:spcBef>
        <a:spcAft>
          <a:spcPct val="0"/>
        </a:spcAft>
        <a:buChar char="»"/>
        <a:defRPr sz="1200">
          <a:solidFill>
            <a:srgbClr val="37424A"/>
          </a:solidFill>
          <a:latin typeface="+mn-lt"/>
        </a:defRPr>
      </a:lvl7pPr>
      <a:lvl8pPr marL="3429000" indent="-228600" algn="l" rtl="0" eaLnBrk="1" fontAlgn="base" hangingPunct="1">
        <a:spcBef>
          <a:spcPct val="20000"/>
        </a:spcBef>
        <a:spcAft>
          <a:spcPct val="0"/>
        </a:spcAft>
        <a:buChar char="»"/>
        <a:defRPr sz="1200">
          <a:solidFill>
            <a:srgbClr val="37424A"/>
          </a:solidFill>
          <a:latin typeface="+mn-lt"/>
        </a:defRPr>
      </a:lvl8pPr>
      <a:lvl9pPr marL="3886200" indent="-228600" algn="l" rtl="0" eaLnBrk="1" fontAlgn="base" hangingPunct="1">
        <a:spcBef>
          <a:spcPct val="20000"/>
        </a:spcBef>
        <a:spcAft>
          <a:spcPct val="0"/>
        </a:spcAft>
        <a:buChar char="»"/>
        <a:defRPr sz="1200">
          <a:solidFill>
            <a:srgbClr val="37424A"/>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9" descr="ppmal_blå_liggende_innhold_lor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1027" name="Rectangle 3"/>
          <p:cNvSpPr>
            <a:spLocks noGrp="1" noChangeArrowheads="1"/>
          </p:cNvSpPr>
          <p:nvPr>
            <p:ph type="body" idx="1"/>
          </p:nvPr>
        </p:nvSpPr>
        <p:spPr bwMode="auto">
          <a:xfrm>
            <a:off x="457200" y="1600200"/>
            <a:ext cx="8229600" cy="43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1034" name="Rectangle 10"/>
          <p:cNvSpPr>
            <a:spLocks noGrp="1" noChangeArrowheads="1"/>
          </p:cNvSpPr>
          <p:nvPr>
            <p:ph type="dt" sz="half" idx="2"/>
          </p:nvPr>
        </p:nvSpPr>
        <p:spPr bwMode="auto">
          <a:xfrm>
            <a:off x="468313" y="5949950"/>
            <a:ext cx="1511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37424A"/>
                </a:solidFill>
                <a:latin typeface="+mn-lt"/>
              </a:defRPr>
            </a:lvl1pPr>
          </a:lstStyle>
          <a:p>
            <a:r>
              <a:rPr lang="nb-NO" smtClean="0"/>
              <a:t>25.01.2013</a:t>
            </a:r>
            <a:endParaRPr lang="nb-NO"/>
          </a:p>
        </p:txBody>
      </p:sp>
      <p:sp>
        <p:nvSpPr>
          <p:cNvPr id="1035" name="Rectangle 11"/>
          <p:cNvSpPr>
            <a:spLocks noGrp="1" noChangeArrowheads="1"/>
          </p:cNvSpPr>
          <p:nvPr>
            <p:ph type="ftr" sz="quarter" idx="3"/>
          </p:nvPr>
        </p:nvSpPr>
        <p:spPr bwMode="auto">
          <a:xfrm>
            <a:off x="2051050" y="5949950"/>
            <a:ext cx="53292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37424A"/>
                </a:solidFill>
                <a:latin typeface="+mn-lt"/>
              </a:defRPr>
            </a:lvl1pPr>
          </a:lstStyle>
          <a:p>
            <a:endParaRPr lang="nb-NO"/>
          </a:p>
        </p:txBody>
      </p:sp>
      <p:sp>
        <p:nvSpPr>
          <p:cNvPr id="1036" name="Rectangle 12"/>
          <p:cNvSpPr>
            <a:spLocks noGrp="1" noChangeArrowheads="1"/>
          </p:cNvSpPr>
          <p:nvPr>
            <p:ph type="sldNum" sz="quarter" idx="4"/>
          </p:nvPr>
        </p:nvSpPr>
        <p:spPr bwMode="auto">
          <a:xfrm>
            <a:off x="7451725" y="5949950"/>
            <a:ext cx="1235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37424A"/>
                </a:solidFill>
                <a:latin typeface="+mn-lt"/>
              </a:defRPr>
            </a:lvl1pPr>
          </a:lstStyle>
          <a:p>
            <a:fld id="{FF64B42D-26DC-4998-8302-0481C2DA99FD}" type="slidenum">
              <a:rPr lang="nb-NO" smtClean="0"/>
              <a:pPr/>
              <a:t>‹#›</a:t>
            </a:fld>
            <a:endParaRPr lang="nb-NO"/>
          </a:p>
        </p:txBody>
      </p:sp>
    </p:spTree>
    <p:extLst>
      <p:ext uri="{BB962C8B-B14F-4D97-AF65-F5344CB8AC3E}">
        <p14:creationId xmlns:p14="http://schemas.microsoft.com/office/powerpoint/2010/main" val="29837132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ctr" rtl="0" eaLnBrk="1" fontAlgn="base" hangingPunct="1">
        <a:spcBef>
          <a:spcPct val="0"/>
        </a:spcBef>
        <a:spcAft>
          <a:spcPct val="0"/>
        </a:spcAft>
        <a:defRPr sz="3200">
          <a:solidFill>
            <a:srgbClr val="37424A"/>
          </a:solidFill>
          <a:latin typeface="+mj-lt"/>
          <a:ea typeface="+mj-ea"/>
          <a:cs typeface="+mj-cs"/>
        </a:defRPr>
      </a:lvl1pPr>
      <a:lvl2pPr algn="ctr" rtl="0" eaLnBrk="1" fontAlgn="base" hangingPunct="1">
        <a:spcBef>
          <a:spcPct val="0"/>
        </a:spcBef>
        <a:spcAft>
          <a:spcPct val="0"/>
        </a:spcAft>
        <a:defRPr sz="3200">
          <a:solidFill>
            <a:srgbClr val="37424A"/>
          </a:solidFill>
          <a:latin typeface="Verdana" pitchFamily="34" charset="0"/>
        </a:defRPr>
      </a:lvl2pPr>
      <a:lvl3pPr algn="ctr" rtl="0" eaLnBrk="1" fontAlgn="base" hangingPunct="1">
        <a:spcBef>
          <a:spcPct val="0"/>
        </a:spcBef>
        <a:spcAft>
          <a:spcPct val="0"/>
        </a:spcAft>
        <a:defRPr sz="3200">
          <a:solidFill>
            <a:srgbClr val="37424A"/>
          </a:solidFill>
          <a:latin typeface="Verdana" pitchFamily="34" charset="0"/>
        </a:defRPr>
      </a:lvl3pPr>
      <a:lvl4pPr algn="ctr" rtl="0" eaLnBrk="1" fontAlgn="base" hangingPunct="1">
        <a:spcBef>
          <a:spcPct val="0"/>
        </a:spcBef>
        <a:spcAft>
          <a:spcPct val="0"/>
        </a:spcAft>
        <a:defRPr sz="3200">
          <a:solidFill>
            <a:srgbClr val="37424A"/>
          </a:solidFill>
          <a:latin typeface="Verdana" pitchFamily="34" charset="0"/>
        </a:defRPr>
      </a:lvl4pPr>
      <a:lvl5pPr algn="ctr" rtl="0" eaLnBrk="1" fontAlgn="base" hangingPunct="1">
        <a:spcBef>
          <a:spcPct val="0"/>
        </a:spcBef>
        <a:spcAft>
          <a:spcPct val="0"/>
        </a:spcAft>
        <a:defRPr sz="3200">
          <a:solidFill>
            <a:srgbClr val="37424A"/>
          </a:solidFill>
          <a:latin typeface="Verdana" pitchFamily="34" charset="0"/>
        </a:defRPr>
      </a:lvl5pPr>
      <a:lvl6pPr marL="457200" algn="ctr" rtl="0" eaLnBrk="1" fontAlgn="base" hangingPunct="1">
        <a:spcBef>
          <a:spcPct val="0"/>
        </a:spcBef>
        <a:spcAft>
          <a:spcPct val="0"/>
        </a:spcAft>
        <a:defRPr sz="3200">
          <a:solidFill>
            <a:srgbClr val="37424A"/>
          </a:solidFill>
          <a:latin typeface="Verdana" pitchFamily="34" charset="0"/>
        </a:defRPr>
      </a:lvl6pPr>
      <a:lvl7pPr marL="914400" algn="ctr" rtl="0" eaLnBrk="1" fontAlgn="base" hangingPunct="1">
        <a:spcBef>
          <a:spcPct val="0"/>
        </a:spcBef>
        <a:spcAft>
          <a:spcPct val="0"/>
        </a:spcAft>
        <a:defRPr sz="3200">
          <a:solidFill>
            <a:srgbClr val="37424A"/>
          </a:solidFill>
          <a:latin typeface="Verdana" pitchFamily="34" charset="0"/>
        </a:defRPr>
      </a:lvl7pPr>
      <a:lvl8pPr marL="1371600" algn="ctr" rtl="0" eaLnBrk="1" fontAlgn="base" hangingPunct="1">
        <a:spcBef>
          <a:spcPct val="0"/>
        </a:spcBef>
        <a:spcAft>
          <a:spcPct val="0"/>
        </a:spcAft>
        <a:defRPr sz="3200">
          <a:solidFill>
            <a:srgbClr val="37424A"/>
          </a:solidFill>
          <a:latin typeface="Verdana" pitchFamily="34" charset="0"/>
        </a:defRPr>
      </a:lvl8pPr>
      <a:lvl9pPr marL="1828800" algn="ctr" rtl="0" eaLnBrk="1" fontAlgn="base" hangingPunct="1">
        <a:spcBef>
          <a:spcPct val="0"/>
        </a:spcBef>
        <a:spcAft>
          <a:spcPct val="0"/>
        </a:spcAft>
        <a:defRPr sz="3200">
          <a:solidFill>
            <a:srgbClr val="37424A"/>
          </a:solidFill>
          <a:latin typeface="Verdana" pitchFamily="34" charset="0"/>
        </a:defRPr>
      </a:lvl9pPr>
    </p:titleStyle>
    <p:bodyStyle>
      <a:lvl1pPr marL="342900" indent="-342900" algn="l" rtl="0" eaLnBrk="1" fontAlgn="base" hangingPunct="1">
        <a:spcBef>
          <a:spcPct val="20000"/>
        </a:spcBef>
        <a:spcAft>
          <a:spcPct val="0"/>
        </a:spcAft>
        <a:buBlip>
          <a:blip r:embed="rId14"/>
        </a:buBlip>
        <a:defRPr sz="2400">
          <a:solidFill>
            <a:srgbClr val="37424A"/>
          </a:solidFill>
          <a:latin typeface="+mn-lt"/>
          <a:ea typeface="+mn-ea"/>
          <a:cs typeface="+mn-cs"/>
        </a:defRPr>
      </a:lvl1pPr>
      <a:lvl2pPr marL="742950" indent="-285750" algn="l" rtl="0" eaLnBrk="1" fontAlgn="base" hangingPunct="1">
        <a:spcBef>
          <a:spcPct val="20000"/>
        </a:spcBef>
        <a:spcAft>
          <a:spcPct val="0"/>
        </a:spcAft>
        <a:buChar char="–"/>
        <a:defRPr sz="2000">
          <a:solidFill>
            <a:srgbClr val="37424A"/>
          </a:solidFill>
          <a:latin typeface="+mn-lt"/>
        </a:defRPr>
      </a:lvl2pPr>
      <a:lvl3pPr marL="1143000" indent="-228600" algn="l" rtl="0" eaLnBrk="1" fontAlgn="base" hangingPunct="1">
        <a:spcBef>
          <a:spcPct val="20000"/>
        </a:spcBef>
        <a:spcAft>
          <a:spcPct val="0"/>
        </a:spcAft>
        <a:buChar char="•"/>
        <a:defRPr>
          <a:solidFill>
            <a:srgbClr val="37424A"/>
          </a:solidFill>
          <a:latin typeface="+mn-lt"/>
        </a:defRPr>
      </a:lvl3pPr>
      <a:lvl4pPr marL="1600200" indent="-228600" algn="l" rtl="0" eaLnBrk="1" fontAlgn="base" hangingPunct="1">
        <a:spcBef>
          <a:spcPct val="20000"/>
        </a:spcBef>
        <a:spcAft>
          <a:spcPct val="0"/>
        </a:spcAft>
        <a:buChar char="–"/>
        <a:defRPr sz="1400">
          <a:solidFill>
            <a:srgbClr val="37424A"/>
          </a:solidFill>
          <a:latin typeface="+mn-lt"/>
        </a:defRPr>
      </a:lvl4pPr>
      <a:lvl5pPr marL="2057400" indent="-228600" algn="l" rtl="0" eaLnBrk="1" fontAlgn="base" hangingPunct="1">
        <a:spcBef>
          <a:spcPct val="20000"/>
        </a:spcBef>
        <a:spcAft>
          <a:spcPct val="0"/>
        </a:spcAft>
        <a:buChar char="»"/>
        <a:defRPr sz="1200">
          <a:solidFill>
            <a:srgbClr val="37424A"/>
          </a:solidFill>
          <a:latin typeface="+mn-lt"/>
        </a:defRPr>
      </a:lvl5pPr>
      <a:lvl6pPr marL="2514600" indent="-228600" algn="l" rtl="0" eaLnBrk="1" fontAlgn="base" hangingPunct="1">
        <a:spcBef>
          <a:spcPct val="20000"/>
        </a:spcBef>
        <a:spcAft>
          <a:spcPct val="0"/>
        </a:spcAft>
        <a:buChar char="»"/>
        <a:defRPr sz="1200">
          <a:solidFill>
            <a:srgbClr val="37424A"/>
          </a:solidFill>
          <a:latin typeface="+mn-lt"/>
        </a:defRPr>
      </a:lvl6pPr>
      <a:lvl7pPr marL="2971800" indent="-228600" algn="l" rtl="0" eaLnBrk="1" fontAlgn="base" hangingPunct="1">
        <a:spcBef>
          <a:spcPct val="20000"/>
        </a:spcBef>
        <a:spcAft>
          <a:spcPct val="0"/>
        </a:spcAft>
        <a:buChar char="»"/>
        <a:defRPr sz="1200">
          <a:solidFill>
            <a:srgbClr val="37424A"/>
          </a:solidFill>
          <a:latin typeface="+mn-lt"/>
        </a:defRPr>
      </a:lvl7pPr>
      <a:lvl8pPr marL="3429000" indent="-228600" algn="l" rtl="0" eaLnBrk="1" fontAlgn="base" hangingPunct="1">
        <a:spcBef>
          <a:spcPct val="20000"/>
        </a:spcBef>
        <a:spcAft>
          <a:spcPct val="0"/>
        </a:spcAft>
        <a:buChar char="»"/>
        <a:defRPr sz="1200">
          <a:solidFill>
            <a:srgbClr val="37424A"/>
          </a:solidFill>
          <a:latin typeface="+mn-lt"/>
        </a:defRPr>
      </a:lvl8pPr>
      <a:lvl9pPr marL="3886200" indent="-228600" algn="l" rtl="0" eaLnBrk="1" fontAlgn="base" hangingPunct="1">
        <a:spcBef>
          <a:spcPct val="20000"/>
        </a:spcBef>
        <a:spcAft>
          <a:spcPct val="0"/>
        </a:spcAft>
        <a:buChar char="»"/>
        <a:defRPr sz="1200">
          <a:solidFill>
            <a:srgbClr val="37424A"/>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www.carfax.com/entry.cfx" TargetMode="External"/><Relationship Id="rId2" Type="http://schemas.openxmlformats.org/officeDocument/2006/relationships/hyperlink" Target="http://www.audatex.net/portal/page?_pageid=137,1703392&amp;_dad=portal&amp;_schema=PORTAL01" TargetMode="Externa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11560" y="2276872"/>
            <a:ext cx="7772400" cy="2736304"/>
          </a:xfrm>
        </p:spPr>
        <p:txBody>
          <a:bodyPr>
            <a:noAutofit/>
          </a:bodyPr>
          <a:lstStyle/>
          <a:p>
            <a:r>
              <a:rPr lang="nb-NO" sz="4000" dirty="0" smtClean="0"/>
              <a:t>Rapport etter studiereise til Tyskland 16.september-20.september 2013</a:t>
            </a:r>
            <a:endParaRPr lang="nb-NO" sz="4000" dirty="0"/>
          </a:p>
        </p:txBody>
      </p:sp>
      <p:sp>
        <p:nvSpPr>
          <p:cNvPr id="3" name="Plassholder for dato 2"/>
          <p:cNvSpPr>
            <a:spLocks noGrp="1"/>
          </p:cNvSpPr>
          <p:nvPr>
            <p:ph type="dt" sz="half" idx="2"/>
          </p:nvPr>
        </p:nvSpPr>
        <p:spPr/>
        <p:txBody>
          <a:bodyPr/>
          <a:lstStyle/>
          <a:p>
            <a:r>
              <a:rPr lang="nb-NO" smtClean="0"/>
              <a:t>25.01.2013</a:t>
            </a:r>
            <a:endParaRPr lang="nb-NO" dirty="0"/>
          </a:p>
        </p:txBody>
      </p:sp>
      <p:sp>
        <p:nvSpPr>
          <p:cNvPr id="5" name="Plassholder for lysbildenummer 4"/>
          <p:cNvSpPr>
            <a:spLocks noGrp="1"/>
          </p:cNvSpPr>
          <p:nvPr>
            <p:ph type="sldNum" sz="quarter" idx="4"/>
          </p:nvPr>
        </p:nvSpPr>
        <p:spPr/>
        <p:txBody>
          <a:bodyPr/>
          <a:lstStyle/>
          <a:p>
            <a:fld id="{FF64B42D-26DC-4998-8302-0481C2DA99FD}" type="slidenum">
              <a:rPr lang="nb-NO" smtClean="0"/>
              <a:t>1</a:t>
            </a:fld>
            <a:endParaRPr lang="nb-NO" dirty="0"/>
          </a:p>
        </p:txBody>
      </p:sp>
    </p:spTree>
    <p:extLst>
      <p:ext uri="{BB962C8B-B14F-4D97-AF65-F5344CB8AC3E}">
        <p14:creationId xmlns:p14="http://schemas.microsoft.com/office/powerpoint/2010/main" val="668035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solidFill>
                  <a:schemeClr val="tx1"/>
                </a:solidFill>
              </a:rPr>
              <a:t> Svar fra AUDI</a:t>
            </a:r>
            <a:endParaRPr lang="nb-NO" dirty="0">
              <a:solidFill>
                <a:schemeClr val="tx1"/>
              </a:solidFill>
            </a:endParaRPr>
          </a:p>
        </p:txBody>
      </p:sp>
      <p:sp>
        <p:nvSpPr>
          <p:cNvPr id="3" name="Plassholder for innhold 2"/>
          <p:cNvSpPr>
            <a:spLocks noGrp="1"/>
          </p:cNvSpPr>
          <p:nvPr>
            <p:ph idx="1"/>
          </p:nvPr>
        </p:nvSpPr>
        <p:spPr>
          <a:xfrm>
            <a:off x="457200" y="1268760"/>
            <a:ext cx="8229600" cy="4681190"/>
          </a:xfrm>
        </p:spPr>
        <p:txBody>
          <a:bodyPr/>
          <a:lstStyle/>
          <a:p>
            <a:pPr marL="0" indent="0">
              <a:buNone/>
            </a:pPr>
            <a:r>
              <a:rPr lang="nb-NO" sz="1600" dirty="0" smtClean="0">
                <a:solidFill>
                  <a:schemeClr val="tx1">
                    <a:lumMod val="75000"/>
                    <a:lumOff val="25000"/>
                  </a:schemeClr>
                </a:solidFill>
              </a:rPr>
              <a:t>Intensjonen med å sende noen av våre spørsmål inn til AUDI på forhånd, var å kunne legge et grunnlag for ytterligere diskusjoner. </a:t>
            </a:r>
          </a:p>
          <a:p>
            <a:pPr marL="0" indent="0">
              <a:buNone/>
            </a:pPr>
            <a:r>
              <a:rPr lang="nb-NO" sz="1600" dirty="0" smtClean="0">
                <a:solidFill>
                  <a:schemeClr val="tx1">
                    <a:lumMod val="75000"/>
                    <a:lumOff val="25000"/>
                  </a:schemeClr>
                </a:solidFill>
              </a:rPr>
              <a:t>Svarene som ble forelagt oss i ettertid, gir oss derfor begrensede kunnskaper og eksempler for bruk i arbeidshverdagen. Noe av det vi likevel kan konkludere med er:</a:t>
            </a:r>
          </a:p>
          <a:p>
            <a:pPr>
              <a:buFont typeface="Arial" panose="020B0604020202020204" pitchFamily="34" charset="0"/>
              <a:buChar char="•"/>
            </a:pPr>
            <a:r>
              <a:rPr lang="nb-NO" sz="1600" dirty="0" smtClean="0">
                <a:solidFill>
                  <a:schemeClr val="tx1">
                    <a:lumMod val="75000"/>
                    <a:lumOff val="25000"/>
                  </a:schemeClr>
                </a:solidFill>
              </a:rPr>
              <a:t>Audi samarbeider med testlaboratoriene ved utvikling og typegodkjenning.</a:t>
            </a:r>
          </a:p>
          <a:p>
            <a:pPr>
              <a:buFont typeface="Arial" panose="020B0604020202020204" pitchFamily="34" charset="0"/>
              <a:buChar char="•"/>
            </a:pPr>
            <a:r>
              <a:rPr lang="nb-NO" sz="1600" dirty="0" smtClean="0">
                <a:solidFill>
                  <a:schemeClr val="tx1">
                    <a:lumMod val="75000"/>
                    <a:lumOff val="25000"/>
                  </a:schemeClr>
                </a:solidFill>
              </a:rPr>
              <a:t>Like komponenter som passer flere modeller, testes og godkjennes som om de er laget spesifikt for den enkelte modell. </a:t>
            </a:r>
          </a:p>
          <a:p>
            <a:pPr>
              <a:buFont typeface="Arial" panose="020B0604020202020204" pitchFamily="34" charset="0"/>
              <a:buChar char="•"/>
            </a:pPr>
            <a:r>
              <a:rPr lang="nb-NO" sz="1600" dirty="0" smtClean="0">
                <a:solidFill>
                  <a:schemeClr val="tx1">
                    <a:lumMod val="75000"/>
                    <a:lumOff val="25000"/>
                  </a:schemeClr>
                </a:solidFill>
              </a:rPr>
              <a:t>AUDI er involverer seg ikke i modifisering av kjøretøy og dokumentering av disse endringene. Dette ansvaret ligger hos ombygger og testlaboratoriene, hvor testlaboratoriene ofte må verifisere videreføring av allerede godkjente produkt. </a:t>
            </a:r>
          </a:p>
          <a:p>
            <a:pPr marL="0" indent="0">
              <a:buNone/>
            </a:pPr>
            <a:endParaRPr lang="nb-NO" sz="1600" dirty="0">
              <a:solidFill>
                <a:schemeClr val="tx1">
                  <a:lumMod val="75000"/>
                  <a:lumOff val="25000"/>
                </a:schemeClr>
              </a:solidFill>
            </a:endParaRPr>
          </a:p>
          <a:p>
            <a:pPr marL="0" indent="0">
              <a:buNone/>
            </a:pPr>
            <a:r>
              <a:rPr lang="nb-NO" sz="1600" dirty="0">
                <a:solidFill>
                  <a:schemeClr val="tx1">
                    <a:lumMod val="75000"/>
                    <a:lumOff val="25000"/>
                  </a:schemeClr>
                </a:solidFill>
              </a:rPr>
              <a:t>F</a:t>
            </a:r>
            <a:r>
              <a:rPr lang="nb-NO" sz="1600" dirty="0" smtClean="0">
                <a:solidFill>
                  <a:schemeClr val="tx1">
                    <a:lumMod val="75000"/>
                    <a:lumOff val="25000"/>
                  </a:schemeClr>
                </a:solidFill>
              </a:rPr>
              <a:t>orberedende spørsmål og svar fra AUDI er lagt ved som vedlegg i rapporten. </a:t>
            </a:r>
            <a:endParaRPr lang="nb-NO" sz="1600" dirty="0">
              <a:solidFill>
                <a:schemeClr val="tx1">
                  <a:lumMod val="75000"/>
                  <a:lumOff val="25000"/>
                </a:schemeClr>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10</a:t>
            </a:fld>
            <a:endParaRPr lang="nb-NO"/>
          </a:p>
        </p:txBody>
      </p:sp>
    </p:spTree>
    <p:extLst>
      <p:ext uri="{BB962C8B-B14F-4D97-AF65-F5344CB8AC3E}">
        <p14:creationId xmlns:p14="http://schemas.microsoft.com/office/powerpoint/2010/main" val="773188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Besøk i Audi-museet</a:t>
            </a:r>
            <a:endParaRPr lang="nb-NO" dirty="0"/>
          </a:p>
        </p:txBody>
      </p:sp>
      <p:sp>
        <p:nvSpPr>
          <p:cNvPr id="6" name="Plassholder for innhold 5"/>
          <p:cNvSpPr>
            <a:spLocks noGrp="1"/>
          </p:cNvSpPr>
          <p:nvPr>
            <p:ph idx="1"/>
          </p:nvPr>
        </p:nvSpPr>
        <p:spPr/>
        <p:txBody>
          <a:bodyPr/>
          <a:lstStyle/>
          <a:p>
            <a:r>
              <a:rPr lang="nb-NO" sz="1600" dirty="0" smtClean="0"/>
              <a:t>Her ble vi vist «Audis» historie og utvikling gjennom 100 år.</a:t>
            </a:r>
          </a:p>
          <a:p>
            <a:endParaRPr lang="nb-NO" sz="1600" dirty="0" smtClean="0"/>
          </a:p>
          <a:p>
            <a:pPr marL="0" indent="0">
              <a:buNone/>
            </a:pPr>
            <a:r>
              <a:rPr lang="nb-NO" sz="1600" dirty="0" smtClean="0"/>
              <a:t>Vi presenterer noen av de historiske kjøretøyene.</a:t>
            </a:r>
          </a:p>
          <a:p>
            <a:pPr marL="0" indent="0">
              <a:buNone/>
            </a:pPr>
            <a:endParaRPr lang="nb-NO" sz="1600" dirty="0"/>
          </a:p>
          <a:p>
            <a:pPr marL="0" indent="0">
              <a:buNone/>
            </a:pPr>
            <a:r>
              <a:rPr lang="nb-NO" sz="1600" dirty="0" smtClean="0"/>
              <a:t>Den første bilen ble produsert i 1903 av innehaveren HORCH</a:t>
            </a:r>
          </a:p>
          <a:p>
            <a:endParaRPr lang="nb-NO" dirty="0" smtClean="0"/>
          </a:p>
          <a:p>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11</a:t>
            </a:fld>
            <a:endParaRPr lang="nb-NO"/>
          </a:p>
        </p:txBody>
      </p:sp>
      <p:pic>
        <p:nvPicPr>
          <p:cNvPr id="5122" name="Picture 2" descr="H:\Privat\bilder\Studietur til Tyskland\IMG_05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800" y="-8229600"/>
            <a:ext cx="2124000" cy="1593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Privat\bilder\Studietur til Tyskland\IMG_0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2800" y="-8229600"/>
            <a:ext cx="7329600" cy="5497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251" y="3140968"/>
            <a:ext cx="3672408" cy="307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195733"/>
            <a:ext cx="3744416" cy="3069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620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560" y="116632"/>
            <a:ext cx="8075240" cy="1440160"/>
          </a:xfrm>
        </p:spPr>
        <p:txBody>
          <a:bodyPr/>
          <a:lstStyle/>
          <a:p>
            <a:pPr algn="l"/>
            <a:r>
              <a:rPr lang="nb-NO" dirty="0" smtClean="0"/>
              <a:t/>
            </a:r>
            <a:br>
              <a:rPr lang="nb-NO" dirty="0" smtClean="0"/>
            </a:br>
            <a:r>
              <a:rPr lang="nb-NO" dirty="0" smtClean="0"/>
              <a:t/>
            </a:r>
            <a:br>
              <a:rPr lang="nb-NO" dirty="0" smtClean="0"/>
            </a:br>
            <a:r>
              <a:rPr lang="nb-NO" dirty="0" smtClean="0"/>
              <a:t/>
            </a:r>
            <a:br>
              <a:rPr lang="nb-NO" dirty="0" smtClean="0"/>
            </a:br>
            <a:r>
              <a:rPr lang="nb-NO" dirty="0" smtClean="0"/>
              <a:t>1925 Audi 18/70 PS </a:t>
            </a:r>
            <a:r>
              <a:rPr lang="nb-NO" dirty="0" err="1" smtClean="0"/>
              <a:t>Schnittmodell</a:t>
            </a:r>
            <a:r>
              <a:rPr lang="nb-NO" dirty="0" smtClean="0"/>
              <a:t/>
            </a:r>
            <a:br>
              <a:rPr lang="nb-NO" dirty="0" smtClean="0"/>
            </a:br>
            <a:r>
              <a:rPr lang="nb-NO" sz="1600" dirty="0" smtClean="0"/>
              <a:t>6 syl motor på 70PS</a:t>
            </a:r>
            <a:br>
              <a:rPr lang="nb-NO" sz="1600" dirty="0" smtClean="0"/>
            </a:br>
            <a:r>
              <a:rPr lang="nb-NO" sz="1600" dirty="0" smtClean="0"/>
              <a:t>Slagvolum 4660cm</a:t>
            </a:r>
            <a:r>
              <a:rPr lang="nb-NO" sz="1600" baseline="30000" dirty="0" smtClean="0"/>
              <a:t>3</a:t>
            </a:r>
            <a:br>
              <a:rPr lang="nb-NO" sz="1600" baseline="30000" dirty="0" smtClean="0"/>
            </a:br>
            <a:r>
              <a:rPr lang="nb-NO" sz="1600" dirty="0" smtClean="0"/>
              <a:t>Toppfart    120km/t</a:t>
            </a:r>
            <a:br>
              <a:rPr lang="nb-NO" sz="1600" dirty="0" smtClean="0"/>
            </a:br>
            <a:r>
              <a:rPr lang="nb-NO" sz="1600" dirty="0" smtClean="0"/>
              <a:t>Forbruk      22-25 l/100km</a:t>
            </a:r>
            <a:br>
              <a:rPr lang="nb-NO" sz="1600" dirty="0" smtClean="0"/>
            </a:br>
            <a:r>
              <a:rPr lang="nb-NO" dirty="0" smtClean="0"/>
              <a:t/>
            </a:r>
            <a:br>
              <a:rPr lang="nb-NO" dirty="0" smtClean="0"/>
            </a:br>
            <a:r>
              <a:rPr lang="nb-NO" dirty="0"/>
              <a:t/>
            </a:r>
            <a:br>
              <a:rPr lang="nb-NO" dirty="0"/>
            </a:br>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12</a:t>
            </a:fld>
            <a:endParaRPr lang="nb-NO"/>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2204865"/>
            <a:ext cx="3528392" cy="279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04864"/>
            <a:ext cx="3745384" cy="280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785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13</a:t>
            </a:fld>
            <a:endParaRPr lang="nb-NO"/>
          </a:p>
        </p:txBody>
      </p:sp>
      <p:sp>
        <p:nvSpPr>
          <p:cNvPr id="7" name="Tittel 6"/>
          <p:cNvSpPr>
            <a:spLocks noGrp="1"/>
          </p:cNvSpPr>
          <p:nvPr>
            <p:ph type="title"/>
          </p:nvPr>
        </p:nvSpPr>
        <p:spPr/>
        <p:txBody>
          <a:bodyPr/>
          <a:lstStyle/>
          <a:p>
            <a:pPr algn="l"/>
            <a:r>
              <a:rPr lang="nb-NO" sz="2000" dirty="0" smtClean="0"/>
              <a:t>Ikke en bil fra Sør-Trøndelag, men en 1932 DKW Front F1. Ble presentert første gang på Berlin Motorshow i 1931 og var den første volumproduserte bilen med forhjulstrekk.</a:t>
            </a:r>
            <a:endParaRPr lang="nb-NO" sz="20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1" y="1772816"/>
            <a:ext cx="422446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858317" y="1414492"/>
            <a:ext cx="3168350" cy="388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119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
            </a:r>
            <a:br>
              <a:rPr lang="nb-NO" dirty="0" smtClean="0"/>
            </a:br>
            <a:r>
              <a:rPr lang="nb-NO" dirty="0" smtClean="0"/>
              <a:t>1939 modell Audi Union Typ C/D</a:t>
            </a:r>
            <a:br>
              <a:rPr lang="nb-NO" dirty="0" smtClean="0"/>
            </a:br>
            <a:endParaRPr lang="nb-NO"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75371" y="2576943"/>
            <a:ext cx="39878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ssholder for dato 1"/>
          <p:cNvSpPr>
            <a:spLocks noGrp="1"/>
          </p:cNvSpPr>
          <p:nvPr>
            <p:ph type="dt" sz="half" idx="10"/>
          </p:nvPr>
        </p:nvSpPr>
        <p:spPr/>
        <p:txBody>
          <a:bodyPr/>
          <a:lstStyle/>
          <a:p>
            <a:r>
              <a:rPr lang="nb-NO" smtClean="0"/>
              <a:t>25.01.2013</a:t>
            </a:r>
            <a:endParaRPr lang="nb-NO"/>
          </a:p>
        </p:txBody>
      </p:sp>
      <p:sp>
        <p:nvSpPr>
          <p:cNvPr id="4" name="Plassholder for lysbildenummer 3"/>
          <p:cNvSpPr>
            <a:spLocks noGrp="1"/>
          </p:cNvSpPr>
          <p:nvPr>
            <p:ph type="sldNum" sz="quarter" idx="12"/>
          </p:nvPr>
        </p:nvSpPr>
        <p:spPr/>
        <p:txBody>
          <a:bodyPr/>
          <a:lstStyle/>
          <a:p>
            <a:fld id="{FF64B42D-26DC-4998-8302-0481C2DA99FD}" type="slidenum">
              <a:rPr lang="nb-NO" smtClean="0"/>
              <a:t>14</a:t>
            </a:fld>
            <a:endParaRPr lang="nb-NO"/>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317772" y="2179174"/>
            <a:ext cx="239688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815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pPr algn="l"/>
            <a:r>
              <a:rPr lang="nb-NO" dirty="0" smtClean="0"/>
              <a:t/>
            </a:r>
            <a:br>
              <a:rPr lang="nb-NO" dirty="0" smtClean="0"/>
            </a:br>
            <a:r>
              <a:rPr lang="nb-NO" dirty="0" smtClean="0"/>
              <a:t>1939 Horch 855</a:t>
            </a:r>
            <a:br>
              <a:rPr lang="nb-NO" dirty="0" smtClean="0"/>
            </a:br>
            <a:endParaRPr lang="nb-NO" dirty="0"/>
          </a:p>
        </p:txBody>
      </p:sp>
      <p:sp>
        <p:nvSpPr>
          <p:cNvPr id="2" name="Plassholder for dato 1"/>
          <p:cNvSpPr>
            <a:spLocks noGrp="1"/>
          </p:cNvSpPr>
          <p:nvPr>
            <p:ph type="dt" sz="half" idx="10"/>
          </p:nvPr>
        </p:nvSpPr>
        <p:spPr/>
        <p:txBody>
          <a:bodyPr/>
          <a:lstStyle/>
          <a:p>
            <a:r>
              <a:rPr lang="nb-NO" smtClean="0"/>
              <a:t>25.01.2013</a:t>
            </a:r>
            <a:endParaRPr lang="nb-NO"/>
          </a:p>
        </p:txBody>
      </p:sp>
      <p:sp>
        <p:nvSpPr>
          <p:cNvPr id="4" name="Plassholder for lysbildenummer 3"/>
          <p:cNvSpPr>
            <a:spLocks noGrp="1"/>
          </p:cNvSpPr>
          <p:nvPr>
            <p:ph type="sldNum" sz="quarter" idx="12"/>
          </p:nvPr>
        </p:nvSpPr>
        <p:spPr/>
        <p:txBody>
          <a:bodyPr/>
          <a:lstStyle/>
          <a:p>
            <a:fld id="{FF64B42D-26DC-4998-8302-0481C2DA99FD}" type="slidenum">
              <a:rPr lang="nb-NO" smtClean="0"/>
              <a:t>15</a:t>
            </a:fld>
            <a:endParaRPr lang="nb-NO"/>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898161"/>
            <a:ext cx="2331616" cy="17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916833"/>
            <a:ext cx="2281932" cy="170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07100" y="3201613"/>
            <a:ext cx="2020855" cy="3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812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16</a:t>
            </a:fld>
            <a:endParaRPr lang="nb-NO"/>
          </a:p>
        </p:txBody>
      </p:sp>
      <p:sp>
        <p:nvSpPr>
          <p:cNvPr id="7" name="Tittel 6"/>
          <p:cNvSpPr>
            <a:spLocks noGrp="1"/>
          </p:cNvSpPr>
          <p:nvPr>
            <p:ph type="title"/>
          </p:nvPr>
        </p:nvSpPr>
        <p:spPr/>
        <p:txBody>
          <a:bodyPr/>
          <a:lstStyle/>
          <a:p>
            <a:pPr algn="l"/>
            <a:r>
              <a:rPr lang="nb-NO" sz="2400" dirty="0" smtClean="0"/>
              <a:t>Den siste bilen som ble produsert av Horch ble funnet i Texas og kjøpt tilbake av AUDI AG i 2008</a:t>
            </a:r>
            <a:endParaRPr lang="nb-NO" sz="24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3024336" cy="240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060848"/>
            <a:ext cx="29845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232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Ikke bare biler, men også motorsykler og elektriske sykler ble produsert</a:t>
            </a:r>
            <a:endParaRPr lang="nb-NO" dirty="0"/>
          </a:p>
        </p:txBody>
      </p:sp>
      <p:sp>
        <p:nvSpPr>
          <p:cNvPr id="3" name="Plassholder for dato 2"/>
          <p:cNvSpPr>
            <a:spLocks noGrp="1"/>
          </p:cNvSpPr>
          <p:nvPr>
            <p:ph type="dt" sz="half" idx="10"/>
          </p:nvPr>
        </p:nvSpPr>
        <p:spPr/>
        <p:txBody>
          <a:bodyPr/>
          <a:lstStyle/>
          <a:p>
            <a:r>
              <a:rPr lang="nb-NO" smtClean="0"/>
              <a:t>25.01.2013</a:t>
            </a:r>
            <a:endParaRPr lang="nb-NO"/>
          </a:p>
        </p:txBody>
      </p:sp>
      <p:sp>
        <p:nvSpPr>
          <p:cNvPr id="6" name="Plassholder for lysbildenummer 5"/>
          <p:cNvSpPr>
            <a:spLocks noGrp="1"/>
          </p:cNvSpPr>
          <p:nvPr>
            <p:ph type="sldNum" sz="quarter" idx="12"/>
          </p:nvPr>
        </p:nvSpPr>
        <p:spPr/>
        <p:txBody>
          <a:bodyPr/>
          <a:lstStyle/>
          <a:p>
            <a:fld id="{FF64B42D-26DC-4998-8302-0481C2DA99FD}" type="slidenum">
              <a:rPr lang="nb-NO" smtClean="0"/>
              <a:t>17</a:t>
            </a:fld>
            <a:endParaRPr lang="nb-NO"/>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39878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198786" y="1937218"/>
            <a:ext cx="2698081" cy="288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590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dirty="0" smtClean="0"/>
              <a:t>Sykkel med hjelpemotor produsert i 1921</a:t>
            </a:r>
            <a:endParaRPr lang="nb-NO" sz="2800"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18</a:t>
            </a:fld>
            <a:endParaRPr lang="nb-NO"/>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276872"/>
            <a:ext cx="39878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379518" y="1757386"/>
            <a:ext cx="241741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90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19</a:t>
            </a:fld>
            <a:endParaRPr lang="nb-NO"/>
          </a:p>
        </p:txBody>
      </p:sp>
      <p:sp>
        <p:nvSpPr>
          <p:cNvPr id="6" name="Plassholder for innhold 5"/>
          <p:cNvSpPr>
            <a:spLocks noGrp="1"/>
          </p:cNvSpPr>
          <p:nvPr>
            <p:ph idx="1"/>
          </p:nvPr>
        </p:nvSpPr>
        <p:spPr/>
        <p:txBody>
          <a:bodyPr/>
          <a:lstStyle/>
          <a:p>
            <a:r>
              <a:rPr lang="nb-NO" dirty="0" smtClean="0"/>
              <a:t>Dagen ble benyttet i sin helhet til spennende informasjon om nyheter som introduseres på nye bilmodeller.</a:t>
            </a:r>
          </a:p>
          <a:p>
            <a:r>
              <a:rPr lang="nb-NO" dirty="0" smtClean="0"/>
              <a:t>Spesiell avtale med AUDI ga nyttig informasjon spesielt knyttet til deres modellutvalg.</a:t>
            </a:r>
          </a:p>
          <a:p>
            <a:r>
              <a:rPr lang="nb-NO" dirty="0" smtClean="0"/>
              <a:t>Et utstillingsområde på 2500m</a:t>
            </a:r>
            <a:r>
              <a:rPr lang="nb-NO" baseline="30000" dirty="0" smtClean="0"/>
              <a:t>2</a:t>
            </a:r>
            <a:r>
              <a:rPr lang="nb-NO" dirty="0"/>
              <a:t> </a:t>
            </a:r>
            <a:r>
              <a:rPr lang="nb-NO" dirty="0" smtClean="0"/>
              <a:t>hvor utstillere fra verdens bilprodusenter </a:t>
            </a:r>
            <a:r>
              <a:rPr lang="nb-NO" dirty="0" smtClean="0">
                <a:solidFill>
                  <a:schemeClr val="tx1">
                    <a:lumMod val="75000"/>
                    <a:lumOff val="25000"/>
                  </a:schemeClr>
                </a:solidFill>
              </a:rPr>
              <a:t>og ettermarkedsleverandører </a:t>
            </a:r>
            <a:r>
              <a:rPr lang="nb-NO" dirty="0" smtClean="0"/>
              <a:t>var representert.</a:t>
            </a:r>
          </a:p>
          <a:p>
            <a:r>
              <a:rPr lang="nb-NO" dirty="0" smtClean="0"/>
              <a:t>Spesiell var utstillerne Audi, BMW og Mercedes med sine fantastisk visuelle </a:t>
            </a:r>
            <a:r>
              <a:rPr lang="nb-NO" dirty="0" err="1" smtClean="0"/>
              <a:t>Autoshow</a:t>
            </a:r>
            <a:r>
              <a:rPr lang="nb-NO" dirty="0" smtClean="0"/>
              <a:t>.</a:t>
            </a:r>
            <a:endParaRPr lang="nb-NO" dirty="0"/>
          </a:p>
        </p:txBody>
      </p:sp>
      <p:sp>
        <p:nvSpPr>
          <p:cNvPr id="7" name="Tittel 6"/>
          <p:cNvSpPr>
            <a:spLocks noGrp="1"/>
          </p:cNvSpPr>
          <p:nvPr>
            <p:ph type="title"/>
          </p:nvPr>
        </p:nvSpPr>
        <p:spPr/>
        <p:txBody>
          <a:bodyPr/>
          <a:lstStyle/>
          <a:p>
            <a:pPr algn="l"/>
            <a:r>
              <a:rPr lang="nb-NO" dirty="0" smtClean="0"/>
              <a:t>Besøk på den internasjonale kjøretøymessa(IAA) i Frankfurt</a:t>
            </a:r>
            <a:endParaRPr lang="nb-NO" dirty="0"/>
          </a:p>
        </p:txBody>
      </p:sp>
    </p:spTree>
    <p:extLst>
      <p:ext uri="{BB962C8B-B14F-4D97-AF65-F5344CB8AC3E}">
        <p14:creationId xmlns:p14="http://schemas.microsoft.com/office/powerpoint/2010/main" val="1193073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27584" y="836712"/>
            <a:ext cx="7859216" cy="936104"/>
          </a:xfrm>
        </p:spPr>
        <p:txBody>
          <a:bodyPr/>
          <a:lstStyle/>
          <a:p>
            <a:pPr algn="l"/>
            <a:r>
              <a:rPr lang="nb-NO" dirty="0" smtClean="0"/>
              <a:t/>
            </a:r>
            <a:br>
              <a:rPr lang="nb-NO" dirty="0" smtClean="0"/>
            </a:br>
            <a:r>
              <a:rPr lang="nb-NO" dirty="0"/>
              <a:t/>
            </a:r>
            <a:br>
              <a:rPr lang="nb-NO" dirty="0"/>
            </a:br>
            <a:r>
              <a:rPr lang="nb-NO" dirty="0" smtClean="0"/>
              <a:t>Formålet med reisen:</a:t>
            </a:r>
            <a:br>
              <a:rPr lang="nb-NO" dirty="0" smtClean="0"/>
            </a:br>
            <a:r>
              <a:rPr lang="nb-NO" dirty="0" smtClean="0"/>
              <a:t/>
            </a:r>
            <a:br>
              <a:rPr lang="nb-NO" dirty="0" smtClean="0"/>
            </a:br>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a:t>
            </a:fld>
            <a:endParaRPr lang="nb-NO"/>
          </a:p>
        </p:txBody>
      </p:sp>
      <p:sp>
        <p:nvSpPr>
          <p:cNvPr id="6" name="Plassholder for innhold 5"/>
          <p:cNvSpPr>
            <a:spLocks noGrp="1"/>
          </p:cNvSpPr>
          <p:nvPr>
            <p:ph idx="1"/>
          </p:nvPr>
        </p:nvSpPr>
        <p:spPr>
          <a:xfrm>
            <a:off x="457200" y="2132856"/>
            <a:ext cx="8229600" cy="2448272"/>
          </a:xfrm>
        </p:spPr>
        <p:txBody>
          <a:bodyPr/>
          <a:lstStyle/>
          <a:p>
            <a:r>
              <a:rPr lang="nb-NO" sz="1600" dirty="0"/>
              <a:t>F</a:t>
            </a:r>
            <a:r>
              <a:rPr lang="nb-NO" sz="1600" dirty="0" smtClean="0"/>
              <a:t>å </a:t>
            </a:r>
            <a:r>
              <a:rPr lang="nb-NO" sz="1600" dirty="0"/>
              <a:t>innblikk i hvordan en bilprodusent arbeider med utstedelse av </a:t>
            </a:r>
            <a:r>
              <a:rPr lang="nb-NO" sz="1600" dirty="0" smtClean="0"/>
              <a:t>dokumenter, </a:t>
            </a:r>
            <a:r>
              <a:rPr lang="nb-NO" sz="1600" dirty="0"/>
              <a:t>og deres samarbeid med uavhengige laboratorier</a:t>
            </a:r>
            <a:r>
              <a:rPr lang="nb-NO" sz="1600" dirty="0" smtClean="0"/>
              <a:t>.</a:t>
            </a:r>
          </a:p>
          <a:p>
            <a:pPr marL="0" indent="0">
              <a:buNone/>
            </a:pPr>
            <a:endParaRPr lang="nb-NO" sz="1600" dirty="0" smtClean="0"/>
          </a:p>
          <a:p>
            <a:r>
              <a:rPr lang="nb-NO" sz="1600" dirty="0" smtClean="0"/>
              <a:t>Besøke </a:t>
            </a:r>
            <a:r>
              <a:rPr lang="nb-NO" sz="1600" dirty="0"/>
              <a:t>den internasjonale kjøretøymessa </a:t>
            </a:r>
            <a:r>
              <a:rPr lang="nb-NO" sz="1600" dirty="0" smtClean="0"/>
              <a:t>(IAA) i Frankfurt</a:t>
            </a:r>
          </a:p>
          <a:p>
            <a:pPr marL="0" indent="0">
              <a:buNone/>
            </a:pPr>
            <a:endParaRPr lang="nb-NO" sz="1600" dirty="0"/>
          </a:p>
          <a:p>
            <a:r>
              <a:rPr lang="nb-NO" sz="1600" dirty="0" smtClean="0"/>
              <a:t>Møte med TÜV Nord i Essen med spørsmål om innhenting av data og utførelse av tester i forbindelse med utstedelse av teknisk dokumentasjon for kjøretøy.</a:t>
            </a:r>
            <a:r>
              <a:rPr lang="nb-NO" sz="1600" dirty="0"/>
              <a:t/>
            </a:r>
            <a:br>
              <a:rPr lang="nb-NO" sz="1600" dirty="0"/>
            </a:br>
            <a:r>
              <a:rPr lang="nb-NO" sz="1600" dirty="0"/>
              <a:t/>
            </a:r>
            <a:br>
              <a:rPr lang="nb-NO" sz="1600" dirty="0"/>
            </a:br>
            <a:endParaRPr lang="nb-NO" sz="1600" dirty="0"/>
          </a:p>
        </p:txBody>
      </p:sp>
    </p:spTree>
    <p:extLst>
      <p:ext uri="{BB962C8B-B14F-4D97-AF65-F5344CB8AC3E}">
        <p14:creationId xmlns:p14="http://schemas.microsoft.com/office/powerpoint/2010/main" val="2462531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solidFill>
                  <a:schemeClr val="tx1"/>
                </a:solidFill>
              </a:rPr>
              <a:t>Inntrykk fra kjøretøymessen</a:t>
            </a:r>
            <a:endParaRPr lang="nb-NO" dirty="0">
              <a:solidFill>
                <a:schemeClr val="tx1"/>
              </a:solidFill>
            </a:endParaRPr>
          </a:p>
        </p:txBody>
      </p:sp>
      <p:sp>
        <p:nvSpPr>
          <p:cNvPr id="3" name="Plassholder for innhold 2"/>
          <p:cNvSpPr>
            <a:spLocks noGrp="1"/>
          </p:cNvSpPr>
          <p:nvPr>
            <p:ph idx="1"/>
          </p:nvPr>
        </p:nvSpPr>
        <p:spPr/>
        <p:txBody>
          <a:bodyPr/>
          <a:lstStyle/>
          <a:p>
            <a:pPr marL="0" indent="0">
              <a:buNone/>
            </a:pPr>
            <a:r>
              <a:rPr lang="nb-NO" sz="1800" dirty="0" smtClean="0">
                <a:solidFill>
                  <a:schemeClr val="tx1">
                    <a:lumMod val="75000"/>
                    <a:lumOff val="25000"/>
                  </a:schemeClr>
                </a:solidFill>
              </a:rPr>
              <a:t>Det var som det alltid er på slike store motorshow mye fokus både på kommende bilteknologi og forbedringer av dagens teknologi. Vår utfordring var å få tid til å ta inn over seg alle inntrykkene. Vi delte oss opp, og gir en liten smakebit på hva utstillingen inneholdt. Hovedinntrykket var at det spesielt følgende områder produsentene ville presentere på messen i 2013:</a:t>
            </a:r>
          </a:p>
          <a:p>
            <a:pPr marL="0" indent="0">
              <a:buNone/>
            </a:pPr>
            <a:endParaRPr lang="nb-NO" sz="1800" dirty="0">
              <a:solidFill>
                <a:schemeClr val="tx1">
                  <a:lumMod val="75000"/>
                  <a:lumOff val="25000"/>
                </a:schemeClr>
              </a:solidFill>
            </a:endParaRPr>
          </a:p>
          <a:p>
            <a:pPr>
              <a:buFont typeface="Arial" panose="020B0604020202020204" pitchFamily="34" charset="0"/>
              <a:buChar char="•"/>
            </a:pPr>
            <a:r>
              <a:rPr lang="nb-NO" sz="1800" dirty="0" smtClean="0">
                <a:solidFill>
                  <a:schemeClr val="tx1">
                    <a:lumMod val="75000"/>
                    <a:lumOff val="25000"/>
                  </a:schemeClr>
                </a:solidFill>
              </a:rPr>
              <a:t>Hybrid/Plug-in-hybrid</a:t>
            </a:r>
          </a:p>
          <a:p>
            <a:pPr>
              <a:buFont typeface="Arial" panose="020B0604020202020204" pitchFamily="34" charset="0"/>
              <a:buChar char="•"/>
            </a:pPr>
            <a:r>
              <a:rPr lang="nb-NO" sz="1800" dirty="0" smtClean="0">
                <a:solidFill>
                  <a:schemeClr val="tx1">
                    <a:lumMod val="75000"/>
                    <a:lumOff val="25000"/>
                  </a:schemeClr>
                </a:solidFill>
              </a:rPr>
              <a:t>Elektrisk drevne kjøretøy</a:t>
            </a:r>
          </a:p>
          <a:p>
            <a:pPr>
              <a:buFont typeface="Arial" panose="020B0604020202020204" pitchFamily="34" charset="0"/>
              <a:buChar char="•"/>
            </a:pPr>
            <a:r>
              <a:rPr lang="nb-NO" sz="1800" dirty="0" smtClean="0">
                <a:solidFill>
                  <a:schemeClr val="tx1">
                    <a:lumMod val="75000"/>
                    <a:lumOff val="25000"/>
                  </a:schemeClr>
                </a:solidFill>
              </a:rPr>
              <a:t>Gassdrift</a:t>
            </a:r>
          </a:p>
          <a:p>
            <a:pPr>
              <a:buFont typeface="Arial" panose="020B0604020202020204" pitchFamily="34" charset="0"/>
              <a:buChar char="•"/>
            </a:pPr>
            <a:r>
              <a:rPr lang="nb-NO" sz="1800" dirty="0">
                <a:solidFill>
                  <a:schemeClr val="tx1">
                    <a:lumMod val="75000"/>
                    <a:lumOff val="25000"/>
                  </a:schemeClr>
                </a:solidFill>
              </a:rPr>
              <a:t>Førerstøtte og kommunikasjon mellom biler og mellom bil og omgivelser</a:t>
            </a:r>
            <a:endParaRPr lang="nb-NO" sz="1800" dirty="0" smtClean="0">
              <a:solidFill>
                <a:schemeClr val="tx1">
                  <a:lumMod val="75000"/>
                  <a:lumOff val="25000"/>
                </a:schemeClr>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20</a:t>
            </a:fld>
            <a:endParaRPr lang="nb-NO"/>
          </a:p>
        </p:txBody>
      </p:sp>
    </p:spTree>
    <p:extLst>
      <p:ext uri="{BB962C8B-B14F-4D97-AF65-F5344CB8AC3E}">
        <p14:creationId xmlns:p14="http://schemas.microsoft.com/office/powerpoint/2010/main" val="3941086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solidFill>
                  <a:schemeClr val="tx1"/>
                </a:solidFill>
              </a:rPr>
              <a:t>Hybrid/Plug-in-hybrid</a:t>
            </a:r>
            <a:endParaRPr lang="nb-NO" dirty="0">
              <a:solidFill>
                <a:schemeClr val="tx1"/>
              </a:solidFill>
            </a:endParaRPr>
          </a:p>
        </p:txBody>
      </p:sp>
      <p:sp>
        <p:nvSpPr>
          <p:cNvPr id="3" name="Plassholder for innhold 2"/>
          <p:cNvSpPr>
            <a:spLocks noGrp="1"/>
          </p:cNvSpPr>
          <p:nvPr>
            <p:ph idx="1"/>
          </p:nvPr>
        </p:nvSpPr>
        <p:spPr/>
        <p:txBody>
          <a:bodyPr/>
          <a:lstStyle/>
          <a:p>
            <a:pPr>
              <a:buFont typeface="Arial" panose="020B0604020202020204" pitchFamily="34" charset="0"/>
              <a:buChar char="•"/>
            </a:pPr>
            <a:r>
              <a:rPr lang="nb-NO" dirty="0" smtClean="0">
                <a:solidFill>
                  <a:schemeClr val="tx1">
                    <a:lumMod val="75000"/>
                    <a:lumOff val="25000"/>
                  </a:schemeClr>
                </a:solidFill>
              </a:rPr>
              <a:t>Toyota/Lexus har allerede et stort utvalg hybridkjøretøy på markedet, noe deres utstilling gjenspeilet.</a:t>
            </a:r>
          </a:p>
          <a:p>
            <a:pPr>
              <a:buFont typeface="Arial" panose="020B0604020202020204" pitchFamily="34" charset="0"/>
              <a:buChar char="•"/>
            </a:pPr>
            <a:endParaRPr lang="nb-NO" dirty="0" smtClean="0">
              <a:solidFill>
                <a:schemeClr val="tx1">
                  <a:lumMod val="75000"/>
                  <a:lumOff val="25000"/>
                </a:schemeClr>
              </a:solidFill>
            </a:endParaRPr>
          </a:p>
          <a:p>
            <a:pPr>
              <a:buFont typeface="Arial" panose="020B0604020202020204" pitchFamily="34" charset="0"/>
              <a:buChar char="•"/>
            </a:pPr>
            <a:r>
              <a:rPr lang="nb-NO" dirty="0" smtClean="0">
                <a:solidFill>
                  <a:schemeClr val="tx1">
                    <a:lumMod val="75000"/>
                    <a:lumOff val="25000"/>
                  </a:schemeClr>
                </a:solidFill>
              </a:rPr>
              <a:t>Andre store produsenter presenterte også sin hybridsatsing, noen eksempler er BMW, Mitsubishi og Mercedes.</a:t>
            </a:r>
          </a:p>
          <a:p>
            <a:pPr>
              <a:buFont typeface="Arial" panose="020B0604020202020204" pitchFamily="34" charset="0"/>
              <a:buChar char="•"/>
            </a:pPr>
            <a:endParaRPr lang="nb-NO" dirty="0" smtClean="0">
              <a:solidFill>
                <a:schemeClr val="tx1">
                  <a:lumMod val="75000"/>
                  <a:lumOff val="25000"/>
                </a:schemeClr>
              </a:solidFill>
            </a:endParaRPr>
          </a:p>
          <a:p>
            <a:pPr>
              <a:buFont typeface="Arial" panose="020B0604020202020204" pitchFamily="34" charset="0"/>
              <a:buChar char="•"/>
            </a:pPr>
            <a:r>
              <a:rPr lang="nb-NO" dirty="0" smtClean="0">
                <a:solidFill>
                  <a:schemeClr val="tx1">
                    <a:lumMod val="75000"/>
                    <a:lumOff val="25000"/>
                  </a:schemeClr>
                </a:solidFill>
              </a:rPr>
              <a:t>I tillegg viste Toyota frem sin TS030 Hybrid, racerbil bruk i 24-timersløpet på Le mans.</a:t>
            </a:r>
          </a:p>
          <a:p>
            <a:pPr>
              <a:buFont typeface="Arial" panose="020B0604020202020204" pitchFamily="34" charset="0"/>
              <a:buChar char="•"/>
            </a:pPr>
            <a:endParaRPr lang="nb-NO" dirty="0">
              <a:solidFill>
                <a:schemeClr val="tx1">
                  <a:lumMod val="75000"/>
                  <a:lumOff val="25000"/>
                </a:schemeClr>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21</a:t>
            </a:fld>
            <a:endParaRPr lang="nb-NO"/>
          </a:p>
        </p:txBody>
      </p:sp>
    </p:spTree>
    <p:extLst>
      <p:ext uri="{BB962C8B-B14F-4D97-AF65-F5344CB8AC3E}">
        <p14:creationId xmlns:p14="http://schemas.microsoft.com/office/powerpoint/2010/main" val="3905726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solidFill>
                  <a:schemeClr val="tx1"/>
                </a:solidFill>
              </a:rPr>
              <a:t>Hybrid/Plug-in-hybrid</a:t>
            </a:r>
            <a:endParaRPr lang="nb-NO" dirty="0">
              <a:solidFill>
                <a:schemeClr val="tx1"/>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22</a:t>
            </a:fld>
            <a:endParaRPr lang="nb-NO"/>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1412776"/>
            <a:ext cx="3342209" cy="2979627"/>
          </a:xfrm>
          <a:prstGeom prst="rect">
            <a:avLst/>
          </a:prstGeom>
        </p:spPr>
      </p:pic>
      <p:sp>
        <p:nvSpPr>
          <p:cNvPr id="7" name="TekstSylinder 6"/>
          <p:cNvSpPr txBox="1"/>
          <p:nvPr/>
        </p:nvSpPr>
        <p:spPr>
          <a:xfrm>
            <a:off x="611560" y="1420044"/>
            <a:ext cx="4464496" cy="4385220"/>
          </a:xfrm>
          <a:prstGeom prst="rect">
            <a:avLst/>
          </a:prstGeom>
          <a:noFill/>
        </p:spPr>
        <p:txBody>
          <a:bodyPr wrap="square" rtlCol="0">
            <a:noAutofit/>
          </a:bodyPr>
          <a:lstStyle/>
          <a:p>
            <a:r>
              <a:rPr lang="nb-NO" sz="2400" dirty="0">
                <a:solidFill>
                  <a:schemeClr val="tx1">
                    <a:lumMod val="75000"/>
                    <a:lumOff val="25000"/>
                  </a:schemeClr>
                </a:solidFill>
              </a:rPr>
              <a:t>BMW X5 Plug-in-hybrid</a:t>
            </a:r>
          </a:p>
          <a:p>
            <a:endParaRPr lang="nb-NO" dirty="0">
              <a:solidFill>
                <a:schemeClr val="tx1">
                  <a:lumMod val="75000"/>
                  <a:lumOff val="25000"/>
                </a:schemeClr>
              </a:solidFill>
            </a:endParaRPr>
          </a:p>
          <a:p>
            <a:pPr marL="285750" indent="-285750">
              <a:buFont typeface="Arial" panose="020B0604020202020204" pitchFamily="34" charset="0"/>
              <a:buChar char="•"/>
            </a:pPr>
            <a:r>
              <a:rPr lang="nb-NO" dirty="0">
                <a:solidFill>
                  <a:schemeClr val="tx1">
                    <a:lumMod val="75000"/>
                    <a:lumOff val="25000"/>
                  </a:schemeClr>
                </a:solidFill>
              </a:rPr>
              <a:t>BMW har allerede </a:t>
            </a:r>
            <a:r>
              <a:rPr lang="nb-NO" dirty="0" smtClean="0">
                <a:solidFill>
                  <a:schemeClr val="tx1">
                    <a:lumMod val="75000"/>
                    <a:lumOff val="25000"/>
                  </a:schemeClr>
                </a:solidFill>
              </a:rPr>
              <a:t>lansert </a:t>
            </a:r>
            <a:r>
              <a:rPr lang="nb-NO" dirty="0">
                <a:solidFill>
                  <a:schemeClr val="tx1">
                    <a:lumMod val="75000"/>
                    <a:lumOff val="25000"/>
                  </a:schemeClr>
                </a:solidFill>
              </a:rPr>
              <a:t>3-serie og </a:t>
            </a:r>
            <a:r>
              <a:rPr lang="nb-NO" dirty="0" smtClean="0">
                <a:solidFill>
                  <a:schemeClr val="tx1">
                    <a:lumMod val="75000"/>
                    <a:lumOff val="25000"/>
                  </a:schemeClr>
                </a:solidFill>
              </a:rPr>
              <a:t>5-serie hybrid og nå kommer deres første modell med kombinasjonen firehjulsdrift og </a:t>
            </a:r>
            <a:r>
              <a:rPr lang="nb-NO" dirty="0" err="1" smtClean="0">
                <a:solidFill>
                  <a:schemeClr val="tx1">
                    <a:lumMod val="75000"/>
                    <a:lumOff val="25000"/>
                  </a:schemeClr>
                </a:solidFill>
              </a:rPr>
              <a:t>plug</a:t>
            </a:r>
            <a:r>
              <a:rPr lang="nb-NO" dirty="0" smtClean="0">
                <a:solidFill>
                  <a:schemeClr val="tx1">
                    <a:lumMod val="75000"/>
                    <a:lumOff val="25000"/>
                  </a:schemeClr>
                </a:solidFill>
              </a:rPr>
              <a:t>-in-hybrid-teknologi.</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Ifølge BMW skal denne bilen kunne kjøres helt uten utslipp i bymiljø og har en rekkevidde på 30 km på ren elektrisk drift.</a:t>
            </a:r>
          </a:p>
          <a:p>
            <a:pPr marL="285750" indent="-285750">
              <a:buFont typeface="Arial" panose="020B0604020202020204" pitchFamily="34" charset="0"/>
              <a:buChar char="•"/>
            </a:pPr>
            <a:endParaRPr lang="nb-NO" dirty="0" smtClean="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Snittforbruket er opplyst å være 0,38 l/mil.</a:t>
            </a:r>
            <a:endParaRPr lang="nb-NO" dirty="0">
              <a:solidFill>
                <a:schemeClr val="tx1">
                  <a:lumMod val="75000"/>
                  <a:lumOff val="25000"/>
                </a:schemeClr>
              </a:solidFill>
            </a:endParaRPr>
          </a:p>
          <a:p>
            <a:endParaRPr lang="nb-NO" dirty="0">
              <a:solidFill>
                <a:schemeClr val="tx1">
                  <a:lumMod val="75000"/>
                  <a:lumOff val="25000"/>
                </a:schemeClr>
              </a:solidFill>
            </a:endParaRPr>
          </a:p>
        </p:txBody>
      </p:sp>
      <p:pic>
        <p:nvPicPr>
          <p:cNvPr id="8"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909" y="4420238"/>
            <a:ext cx="2038723" cy="1529042"/>
          </a:xfrm>
          <a:prstGeom prst="rect">
            <a:avLst/>
          </a:prstGeom>
        </p:spPr>
      </p:pic>
    </p:spTree>
    <p:extLst>
      <p:ext uri="{BB962C8B-B14F-4D97-AF65-F5344CB8AC3E}">
        <p14:creationId xmlns:p14="http://schemas.microsoft.com/office/powerpoint/2010/main" val="2467589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a:solidFill>
                  <a:schemeClr val="tx1"/>
                </a:solidFill>
              </a:rPr>
              <a:t>Hybrid/Plug-in-hybrid</a:t>
            </a: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23</a:t>
            </a:fld>
            <a:endParaRPr lang="nb-NO"/>
          </a:p>
        </p:txBody>
      </p:sp>
      <p:sp>
        <p:nvSpPr>
          <p:cNvPr id="7" name="TekstSylinder 6"/>
          <p:cNvSpPr txBox="1"/>
          <p:nvPr/>
        </p:nvSpPr>
        <p:spPr>
          <a:xfrm>
            <a:off x="607109" y="1444331"/>
            <a:ext cx="4464496" cy="4385220"/>
          </a:xfrm>
          <a:prstGeom prst="rect">
            <a:avLst/>
          </a:prstGeom>
          <a:noFill/>
        </p:spPr>
        <p:txBody>
          <a:bodyPr wrap="square" rtlCol="0">
            <a:noAutofit/>
          </a:bodyPr>
          <a:lstStyle/>
          <a:p>
            <a:r>
              <a:rPr lang="nb-NO" dirty="0" smtClean="0">
                <a:solidFill>
                  <a:schemeClr val="tx1">
                    <a:lumMod val="75000"/>
                    <a:lumOff val="25000"/>
                  </a:schemeClr>
                </a:solidFill>
              </a:rPr>
              <a:t>Audi A3 </a:t>
            </a:r>
            <a:r>
              <a:rPr lang="nb-NO" dirty="0" err="1" smtClean="0">
                <a:solidFill>
                  <a:schemeClr val="tx1">
                    <a:lumMod val="75000"/>
                    <a:lumOff val="25000"/>
                  </a:schemeClr>
                </a:solidFill>
              </a:rPr>
              <a:t>Sportback</a:t>
            </a:r>
            <a:r>
              <a:rPr lang="nb-NO" dirty="0" smtClean="0">
                <a:solidFill>
                  <a:schemeClr val="tx1">
                    <a:lumMod val="75000"/>
                    <a:lumOff val="25000"/>
                  </a:schemeClr>
                </a:solidFill>
              </a:rPr>
              <a:t> e-tron</a:t>
            </a:r>
          </a:p>
          <a:p>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Plug-in-hybrid.</a:t>
            </a:r>
          </a:p>
          <a:p>
            <a:pPr marL="285750" indent="-285750">
              <a:buFont typeface="Arial" panose="020B0604020202020204" pitchFamily="34" charset="0"/>
              <a:buChar char="•"/>
            </a:pPr>
            <a:endParaRPr lang="nb-NO" dirty="0" smtClean="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1.4 l bensinmotor 150 hk.</a:t>
            </a:r>
          </a:p>
          <a:p>
            <a:pPr marL="285750" indent="-285750">
              <a:buFont typeface="Arial" panose="020B0604020202020204" pitchFamily="34" charset="0"/>
              <a:buChar char="•"/>
            </a:pPr>
            <a:endParaRPr lang="nb-NO" dirty="0" smtClean="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Elmotor 102 hk.</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Samlet effekt 204 hk, 350 </a:t>
            </a:r>
            <a:r>
              <a:rPr lang="nb-NO" dirty="0" err="1" smtClean="0">
                <a:solidFill>
                  <a:schemeClr val="tx1">
                    <a:lumMod val="75000"/>
                    <a:lumOff val="25000"/>
                  </a:schemeClr>
                </a:solidFill>
              </a:rPr>
              <a:t>Nm</a:t>
            </a:r>
            <a:r>
              <a:rPr lang="nb-NO" dirty="0" smtClean="0">
                <a:solidFill>
                  <a:schemeClr val="tx1">
                    <a:lumMod val="75000"/>
                    <a:lumOff val="25000"/>
                  </a:schemeClr>
                </a:solidFill>
              </a:rPr>
              <a:t>.</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Snittforbruk 0,15 l/mil.</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endParaRPr lang="nb-NO" dirty="0" smtClean="0">
              <a:solidFill>
                <a:schemeClr val="tx1">
                  <a:lumMod val="75000"/>
                  <a:lumOff val="25000"/>
                </a:schemeClr>
              </a:solidFill>
            </a:endParaRPr>
          </a:p>
          <a:p>
            <a:pPr marL="285750" indent="-285750">
              <a:buFont typeface="Arial" panose="020B0604020202020204" pitchFamily="34" charset="0"/>
              <a:buChar char="•"/>
            </a:pPr>
            <a:endParaRPr lang="nb-NO" dirty="0" smtClean="0">
              <a:solidFill>
                <a:schemeClr val="tx1">
                  <a:lumMod val="75000"/>
                  <a:lumOff val="25000"/>
                </a:schemeClr>
              </a:solidFill>
            </a:endParaRPr>
          </a:p>
          <a:p>
            <a:pPr marL="285750" indent="-285750">
              <a:buFont typeface="Arial" panose="020B0604020202020204" pitchFamily="34" charset="0"/>
              <a:buChar char="•"/>
            </a:pPr>
            <a:endParaRPr lang="nb-NO" dirty="0" smtClean="0">
              <a:solidFill>
                <a:srgbClr val="FF0000"/>
              </a:solidFill>
            </a:endParaRPr>
          </a:p>
          <a:p>
            <a:pPr marL="285750" indent="-285750">
              <a:buFont typeface="Arial" panose="020B0604020202020204" pitchFamily="34" charset="0"/>
              <a:buChar char="•"/>
            </a:pPr>
            <a:endParaRPr lang="nb-NO" dirty="0" smtClean="0">
              <a:solidFill>
                <a:srgbClr val="FF0000"/>
              </a:solidFill>
            </a:endParaRPr>
          </a:p>
          <a:p>
            <a:pPr marL="285750" indent="-285750">
              <a:buFont typeface="Arial" panose="020B0604020202020204" pitchFamily="34" charset="0"/>
              <a:buChar char="•"/>
            </a:pPr>
            <a:endParaRPr lang="nb-NO" dirty="0" smtClean="0">
              <a:solidFill>
                <a:srgbClr val="FF0000"/>
              </a:solidFill>
            </a:endParaRPr>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405" y="1194073"/>
            <a:ext cx="4352483" cy="2448272"/>
          </a:xfrm>
          <a:prstGeom prst="rect">
            <a:avLst/>
          </a:prstGeom>
        </p:spPr>
      </p:pic>
      <p:sp>
        <p:nvSpPr>
          <p:cNvPr id="8" name="TekstSylinder 7"/>
          <p:cNvSpPr txBox="1"/>
          <p:nvPr/>
        </p:nvSpPr>
        <p:spPr>
          <a:xfrm>
            <a:off x="7812359" y="5739977"/>
            <a:ext cx="936104" cy="246221"/>
          </a:xfrm>
          <a:prstGeom prst="rect">
            <a:avLst/>
          </a:prstGeom>
          <a:noFill/>
        </p:spPr>
        <p:txBody>
          <a:bodyPr wrap="square" rtlCol="0">
            <a:spAutoFit/>
          </a:bodyPr>
          <a:lstStyle/>
          <a:p>
            <a:r>
              <a:rPr lang="nb-NO" sz="1000" i="1" dirty="0" smtClean="0"/>
              <a:t>Foto: Audi</a:t>
            </a:r>
            <a:endParaRPr lang="nb-NO" sz="1000" i="1" dirty="0"/>
          </a:p>
        </p:txBody>
      </p:sp>
    </p:spTree>
    <p:extLst>
      <p:ext uri="{BB962C8B-B14F-4D97-AF65-F5344CB8AC3E}">
        <p14:creationId xmlns:p14="http://schemas.microsoft.com/office/powerpoint/2010/main" val="2744287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solidFill>
                  <a:schemeClr val="tx1"/>
                </a:solidFill>
              </a:rPr>
              <a:t>Hybrid/Plug-in-hybrid</a:t>
            </a:r>
            <a:endParaRPr lang="nb-NO" dirty="0">
              <a:solidFill>
                <a:schemeClr val="tx1"/>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24</a:t>
            </a:fld>
            <a:endParaRPr lang="nb-NO"/>
          </a:p>
        </p:txBody>
      </p:sp>
      <p:sp>
        <p:nvSpPr>
          <p:cNvPr id="7" name="TekstSylinder 6"/>
          <p:cNvSpPr txBox="1"/>
          <p:nvPr/>
        </p:nvSpPr>
        <p:spPr>
          <a:xfrm>
            <a:off x="611560" y="1418589"/>
            <a:ext cx="4464496" cy="4385220"/>
          </a:xfrm>
          <a:prstGeom prst="rect">
            <a:avLst/>
          </a:prstGeom>
          <a:noFill/>
        </p:spPr>
        <p:txBody>
          <a:bodyPr wrap="square" rtlCol="0">
            <a:noAutofit/>
          </a:bodyPr>
          <a:lstStyle/>
          <a:p>
            <a:r>
              <a:rPr lang="nb-NO" b="1" dirty="0" smtClean="0">
                <a:solidFill>
                  <a:schemeClr val="tx1">
                    <a:lumMod val="75000"/>
                    <a:lumOff val="25000"/>
                  </a:schemeClr>
                </a:solidFill>
              </a:rPr>
              <a:t>Toyota TS030 Hybrid</a:t>
            </a:r>
          </a:p>
          <a:p>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TS030 Hybrid er utviklet for bruk i 24-timersløpet Le Mans og deltok første gnag i 2012.</a:t>
            </a:r>
          </a:p>
          <a:p>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Bensinmotor: 3.4 l V8 390 hk</a:t>
            </a:r>
          </a:p>
          <a:p>
            <a:pPr marL="285750" indent="-285750">
              <a:buFont typeface="Arial" panose="020B0604020202020204" pitchFamily="34" charset="0"/>
              <a:buChar char="•"/>
            </a:pPr>
            <a:endParaRPr lang="nb-NO" dirty="0" smtClean="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Elektrisk motor: Denso 300 hk</a:t>
            </a:r>
          </a:p>
        </p:txBody>
      </p:sp>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2708920"/>
            <a:ext cx="4379185" cy="3270873"/>
          </a:xfrm>
          <a:prstGeom prst="rect">
            <a:avLst/>
          </a:prstGeom>
        </p:spPr>
      </p:pic>
    </p:spTree>
    <p:extLst>
      <p:ext uri="{BB962C8B-B14F-4D97-AF65-F5344CB8AC3E}">
        <p14:creationId xmlns:p14="http://schemas.microsoft.com/office/powerpoint/2010/main" val="216144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solidFill>
                  <a:schemeClr val="tx1"/>
                </a:solidFill>
              </a:rPr>
              <a:t>Elektriske drevne biler</a:t>
            </a:r>
            <a:endParaRPr lang="nb-NO" dirty="0">
              <a:solidFill>
                <a:schemeClr val="tx1"/>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25</a:t>
            </a:fld>
            <a:endParaRPr lang="nb-NO"/>
          </a:p>
        </p:txBody>
      </p:sp>
      <p:sp>
        <p:nvSpPr>
          <p:cNvPr id="7" name="TekstSylinder 6"/>
          <p:cNvSpPr txBox="1"/>
          <p:nvPr/>
        </p:nvSpPr>
        <p:spPr>
          <a:xfrm>
            <a:off x="611560" y="1444331"/>
            <a:ext cx="4464496" cy="4385220"/>
          </a:xfrm>
          <a:prstGeom prst="rect">
            <a:avLst/>
          </a:prstGeom>
          <a:noFill/>
        </p:spPr>
        <p:txBody>
          <a:bodyPr wrap="square" rtlCol="0">
            <a:noAutofit/>
          </a:bodyPr>
          <a:lstStyle/>
          <a:p>
            <a:pPr marL="285750" indent="-285750">
              <a:buFont typeface="Arial" panose="020B0604020202020204" pitchFamily="34" charset="0"/>
              <a:buChar char="•"/>
            </a:pPr>
            <a:r>
              <a:rPr lang="nb-NO" dirty="0" smtClean="0">
                <a:solidFill>
                  <a:schemeClr val="tx1">
                    <a:lumMod val="75000"/>
                    <a:lumOff val="25000"/>
                  </a:schemeClr>
                </a:solidFill>
              </a:rPr>
              <a:t>Flere produsenter presenterte sine elektriske biler på messen, deriblant Nissan, VW, BMW</a:t>
            </a:r>
            <a:r>
              <a:rPr lang="nb-NO" dirty="0">
                <a:solidFill>
                  <a:schemeClr val="tx1">
                    <a:lumMod val="75000"/>
                    <a:lumOff val="25000"/>
                  </a:schemeClr>
                </a:solidFill>
              </a:rPr>
              <a:t> </a:t>
            </a:r>
            <a:r>
              <a:rPr lang="nb-NO" dirty="0" smtClean="0">
                <a:solidFill>
                  <a:schemeClr val="tx1">
                    <a:lumMod val="75000"/>
                    <a:lumOff val="25000"/>
                  </a:schemeClr>
                </a:solidFill>
              </a:rPr>
              <a:t>og Tesla.</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Spesielt stor var interessen rundt standen til Tesla der det var stor trengsel for å fa tatt den nærmere i øyesyn.</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Også BMW trakk mye oppmerksomhet rundt sine nye elektriske biler i3 og i8. </a:t>
            </a:r>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3631449"/>
            <a:ext cx="3717032" cy="2323145"/>
          </a:xfrm>
          <a:prstGeom prst="rect">
            <a:avLst/>
          </a:prstGeom>
        </p:spPr>
      </p:pic>
      <p:sp>
        <p:nvSpPr>
          <p:cNvPr id="8" name="TekstSylinder 7"/>
          <p:cNvSpPr txBox="1"/>
          <p:nvPr/>
        </p:nvSpPr>
        <p:spPr>
          <a:xfrm>
            <a:off x="7236296" y="5598677"/>
            <a:ext cx="1125940" cy="246221"/>
          </a:xfrm>
          <a:prstGeom prst="rect">
            <a:avLst/>
          </a:prstGeom>
          <a:noFill/>
        </p:spPr>
        <p:txBody>
          <a:bodyPr wrap="square" rtlCol="0">
            <a:spAutoFit/>
          </a:bodyPr>
          <a:lstStyle/>
          <a:p>
            <a:r>
              <a:rPr lang="nb-NO" sz="1000" i="1" dirty="0" smtClean="0"/>
              <a:t>Foto: Nissan</a:t>
            </a:r>
            <a:endParaRPr lang="nb-NO" sz="1000" i="1" dirty="0"/>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2717" y="1391838"/>
            <a:ext cx="3067726" cy="2037162"/>
          </a:xfrm>
          <a:prstGeom prst="rect">
            <a:avLst/>
          </a:prstGeom>
        </p:spPr>
      </p:pic>
      <p:sp>
        <p:nvSpPr>
          <p:cNvPr id="10" name="TekstSylinder 9"/>
          <p:cNvSpPr txBox="1"/>
          <p:nvPr/>
        </p:nvSpPr>
        <p:spPr>
          <a:xfrm>
            <a:off x="7288347" y="3443322"/>
            <a:ext cx="1504415" cy="246221"/>
          </a:xfrm>
          <a:prstGeom prst="rect">
            <a:avLst/>
          </a:prstGeom>
          <a:noFill/>
        </p:spPr>
        <p:txBody>
          <a:bodyPr wrap="square" rtlCol="0">
            <a:spAutoFit/>
          </a:bodyPr>
          <a:lstStyle/>
          <a:p>
            <a:r>
              <a:rPr lang="nb-NO" sz="1000" i="1" dirty="0" smtClean="0"/>
              <a:t>Foto: carpoint.no</a:t>
            </a:r>
            <a:endParaRPr lang="nb-NO" sz="1000" i="1" dirty="0"/>
          </a:p>
        </p:txBody>
      </p:sp>
    </p:spTree>
    <p:extLst>
      <p:ext uri="{BB962C8B-B14F-4D97-AF65-F5344CB8AC3E}">
        <p14:creationId xmlns:p14="http://schemas.microsoft.com/office/powerpoint/2010/main" val="1050743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solidFill>
                  <a:schemeClr val="tx1"/>
                </a:solidFill>
              </a:rPr>
              <a:t>Elektriske drevne biler</a:t>
            </a:r>
            <a:endParaRPr lang="nb-NO" dirty="0">
              <a:solidFill>
                <a:schemeClr val="tx1"/>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26</a:t>
            </a:fld>
            <a:endParaRPr lang="nb-NO"/>
          </a:p>
        </p:txBody>
      </p:sp>
      <p:sp>
        <p:nvSpPr>
          <p:cNvPr id="7" name="TekstSylinder 6"/>
          <p:cNvSpPr txBox="1"/>
          <p:nvPr/>
        </p:nvSpPr>
        <p:spPr>
          <a:xfrm>
            <a:off x="611560" y="1444331"/>
            <a:ext cx="4464496" cy="4385220"/>
          </a:xfrm>
          <a:prstGeom prst="rect">
            <a:avLst/>
          </a:prstGeom>
          <a:noFill/>
        </p:spPr>
        <p:txBody>
          <a:bodyPr wrap="square" rtlCol="0">
            <a:noAutofit/>
          </a:bodyPr>
          <a:lstStyle/>
          <a:p>
            <a:r>
              <a:rPr lang="nb-NO" dirty="0" smtClean="0">
                <a:solidFill>
                  <a:schemeClr val="tx1">
                    <a:lumMod val="75000"/>
                    <a:lumOff val="25000"/>
                  </a:schemeClr>
                </a:solidFill>
              </a:rPr>
              <a:t>VW e-Golf</a:t>
            </a:r>
          </a:p>
          <a:p>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Fullelektrisk</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Motoreffekt 85 kW</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Dreiemoment 270 </a:t>
            </a:r>
            <a:r>
              <a:rPr lang="nb-NO" dirty="0" err="1" smtClean="0">
                <a:solidFill>
                  <a:schemeClr val="tx1">
                    <a:lumMod val="75000"/>
                    <a:lumOff val="25000"/>
                  </a:schemeClr>
                </a:solidFill>
              </a:rPr>
              <a:t>Nm</a:t>
            </a:r>
            <a:endParaRPr lang="nb-NO" dirty="0" smtClean="0">
              <a:solidFill>
                <a:schemeClr val="tx1">
                  <a:lumMod val="75000"/>
                  <a:lumOff val="25000"/>
                </a:schemeClr>
              </a:solidFill>
            </a:endParaRP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Rekkevidde 190 km</a:t>
            </a:r>
            <a:endParaRPr lang="nb-NO" dirty="0">
              <a:solidFill>
                <a:schemeClr val="tx1">
                  <a:lumMod val="75000"/>
                  <a:lumOff val="25000"/>
                </a:schemeClr>
              </a:solidFill>
            </a:endParaRPr>
          </a:p>
          <a:p>
            <a:pPr marL="285750" indent="-285750">
              <a:buFont typeface="Arial" panose="020B0604020202020204" pitchFamily="34" charset="0"/>
              <a:buChar char="•"/>
            </a:pPr>
            <a:endParaRPr lang="nb-NO" dirty="0" smtClean="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Volkswagen e-Up ble også vist frem. Denne er nå tilgjengelig på det norske markedet.</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endParaRPr lang="nb-NO" dirty="0" smtClean="0">
              <a:solidFill>
                <a:srgbClr val="FF0000"/>
              </a:solidFill>
            </a:endParaRPr>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488" y="1628800"/>
            <a:ext cx="4331255" cy="2160240"/>
          </a:xfrm>
          <a:prstGeom prst="rect">
            <a:avLst/>
          </a:prstGeom>
        </p:spPr>
      </p:pic>
      <p:sp>
        <p:nvSpPr>
          <p:cNvPr id="8" name="TekstSylinder 7"/>
          <p:cNvSpPr txBox="1"/>
          <p:nvPr/>
        </p:nvSpPr>
        <p:spPr>
          <a:xfrm>
            <a:off x="7409740" y="4715553"/>
            <a:ext cx="1504415" cy="246221"/>
          </a:xfrm>
          <a:prstGeom prst="rect">
            <a:avLst/>
          </a:prstGeom>
          <a:noFill/>
        </p:spPr>
        <p:txBody>
          <a:bodyPr wrap="square" rtlCol="0">
            <a:spAutoFit/>
          </a:bodyPr>
          <a:lstStyle/>
          <a:p>
            <a:r>
              <a:rPr lang="nb-NO" sz="1000" i="1" dirty="0" smtClean="0"/>
              <a:t>Foto: Volkswagen</a:t>
            </a:r>
            <a:endParaRPr lang="nb-NO" sz="1000" i="1" dirty="0"/>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198" y="4217109"/>
            <a:ext cx="2238066" cy="1489331"/>
          </a:xfrm>
          <a:prstGeom prst="rect">
            <a:avLst/>
          </a:prstGeom>
        </p:spPr>
      </p:pic>
    </p:spTree>
    <p:extLst>
      <p:ext uri="{BB962C8B-B14F-4D97-AF65-F5344CB8AC3E}">
        <p14:creationId xmlns:p14="http://schemas.microsoft.com/office/powerpoint/2010/main" val="6736496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solidFill>
                  <a:schemeClr val="tx1"/>
                </a:solidFill>
              </a:rPr>
              <a:t>Elektriske biler</a:t>
            </a:r>
            <a:endParaRPr lang="nb-NO" dirty="0">
              <a:solidFill>
                <a:schemeClr val="tx1"/>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27</a:t>
            </a:fld>
            <a:endParaRPr lang="nb-NO"/>
          </a:p>
        </p:txBody>
      </p:sp>
      <p:sp>
        <p:nvSpPr>
          <p:cNvPr id="7" name="TekstSylinder 6"/>
          <p:cNvSpPr txBox="1"/>
          <p:nvPr/>
        </p:nvSpPr>
        <p:spPr>
          <a:xfrm>
            <a:off x="611560" y="1444332"/>
            <a:ext cx="4464496" cy="4504948"/>
          </a:xfrm>
          <a:prstGeom prst="rect">
            <a:avLst/>
          </a:prstGeom>
          <a:noFill/>
        </p:spPr>
        <p:txBody>
          <a:bodyPr wrap="square" rtlCol="0">
            <a:noAutofit/>
          </a:bodyPr>
          <a:lstStyle/>
          <a:p>
            <a:r>
              <a:rPr lang="nb-NO" dirty="0" smtClean="0">
                <a:solidFill>
                  <a:schemeClr val="tx1">
                    <a:lumMod val="75000"/>
                    <a:lumOff val="25000"/>
                  </a:schemeClr>
                </a:solidFill>
              </a:rPr>
              <a:t>BMW i3</a:t>
            </a:r>
          </a:p>
          <a:p>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Fullelektrisk</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Aluminiums- og karbonkonstruksjon</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Utstrakt bruk av naturmaterialer</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Motoreffekt 125 kW</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Dreiemoment 250 </a:t>
            </a:r>
            <a:r>
              <a:rPr lang="nb-NO" dirty="0" err="1" smtClean="0">
                <a:solidFill>
                  <a:schemeClr val="tx1">
                    <a:lumMod val="75000"/>
                    <a:lumOff val="25000"/>
                  </a:schemeClr>
                </a:solidFill>
              </a:rPr>
              <a:t>Nm</a:t>
            </a:r>
            <a:endParaRPr lang="nb-NO" dirty="0" smtClean="0">
              <a:solidFill>
                <a:schemeClr val="tx1">
                  <a:lumMod val="75000"/>
                  <a:lumOff val="25000"/>
                </a:schemeClr>
              </a:solidFill>
            </a:endParaRPr>
          </a:p>
          <a:p>
            <a:pPr marL="285750" indent="-285750">
              <a:buFont typeface="Arial" panose="020B0604020202020204" pitchFamily="34" charset="0"/>
              <a:buChar char="•"/>
            </a:pPr>
            <a:endParaRPr lang="nb-NO" dirty="0" smtClean="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Rekkevidde 160 km i normalmodus</a:t>
            </a:r>
            <a:endParaRPr lang="nb-NO" dirty="0">
              <a:solidFill>
                <a:schemeClr val="tx1">
                  <a:lumMod val="75000"/>
                  <a:lumOff val="25000"/>
                </a:schemeClr>
              </a:solidFill>
            </a:endParaRPr>
          </a:p>
          <a:p>
            <a:pPr marL="285750" indent="-285750">
              <a:buFont typeface="Arial" panose="020B0604020202020204" pitchFamily="34" charset="0"/>
              <a:buChar char="•"/>
            </a:pPr>
            <a:endParaRPr lang="nb-NO" dirty="0">
              <a:solidFill>
                <a:srgbClr val="FF0000"/>
              </a:solidFill>
            </a:endParaRPr>
          </a:p>
          <a:p>
            <a:pPr marL="285750" indent="-285750">
              <a:buFont typeface="Arial" panose="020B0604020202020204" pitchFamily="34" charset="0"/>
              <a:buChar char="•"/>
            </a:pPr>
            <a:endParaRPr lang="nb-NO" dirty="0" smtClean="0">
              <a:solidFill>
                <a:srgbClr val="FF0000"/>
              </a:solidFill>
            </a:endParaRPr>
          </a:p>
        </p:txBody>
      </p:sp>
      <p:pic>
        <p:nvPicPr>
          <p:cNvPr id="9" name="Bil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116631"/>
            <a:ext cx="5148064" cy="2676703"/>
          </a:xfrm>
          <a:prstGeom prst="rect">
            <a:avLst/>
          </a:prstGeom>
        </p:spPr>
      </p:pic>
      <p:pic>
        <p:nvPicPr>
          <p:cNvPr id="10" name="Bil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727" y="3068961"/>
            <a:ext cx="4222800" cy="2639250"/>
          </a:xfrm>
          <a:prstGeom prst="rect">
            <a:avLst/>
          </a:prstGeom>
        </p:spPr>
      </p:pic>
      <p:sp>
        <p:nvSpPr>
          <p:cNvPr id="11" name="TekstSylinder 10"/>
          <p:cNvSpPr txBox="1"/>
          <p:nvPr/>
        </p:nvSpPr>
        <p:spPr>
          <a:xfrm>
            <a:off x="8063880" y="5708211"/>
            <a:ext cx="936104" cy="246221"/>
          </a:xfrm>
          <a:prstGeom prst="rect">
            <a:avLst/>
          </a:prstGeom>
          <a:noFill/>
        </p:spPr>
        <p:txBody>
          <a:bodyPr wrap="square" rtlCol="0">
            <a:spAutoFit/>
          </a:bodyPr>
          <a:lstStyle/>
          <a:p>
            <a:r>
              <a:rPr lang="nb-NO" sz="1000" i="1" dirty="0" smtClean="0"/>
              <a:t>Foto: BMW</a:t>
            </a:r>
            <a:endParaRPr lang="nb-NO" sz="1000" i="1" dirty="0"/>
          </a:p>
        </p:txBody>
      </p:sp>
    </p:spTree>
    <p:extLst>
      <p:ext uri="{BB962C8B-B14F-4D97-AF65-F5344CB8AC3E}">
        <p14:creationId xmlns:p14="http://schemas.microsoft.com/office/powerpoint/2010/main" val="39626918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solidFill>
                  <a:schemeClr val="tx1"/>
                </a:solidFill>
              </a:rPr>
              <a:t>Gassdrift</a:t>
            </a:r>
            <a:endParaRPr lang="nb-NO" dirty="0">
              <a:solidFill>
                <a:schemeClr val="tx1"/>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28</a:t>
            </a:fld>
            <a:endParaRPr lang="nb-NO"/>
          </a:p>
        </p:txBody>
      </p:sp>
      <p:sp>
        <p:nvSpPr>
          <p:cNvPr id="7" name="TekstSylinder 6"/>
          <p:cNvSpPr txBox="1"/>
          <p:nvPr/>
        </p:nvSpPr>
        <p:spPr>
          <a:xfrm>
            <a:off x="611560" y="1444332"/>
            <a:ext cx="4464496" cy="4000892"/>
          </a:xfrm>
          <a:prstGeom prst="rect">
            <a:avLst/>
          </a:prstGeom>
          <a:noFill/>
        </p:spPr>
        <p:txBody>
          <a:bodyPr wrap="square" rtlCol="0">
            <a:noAutofit/>
          </a:bodyPr>
          <a:lstStyle/>
          <a:p>
            <a:r>
              <a:rPr lang="nb-NO" dirty="0" smtClean="0">
                <a:solidFill>
                  <a:schemeClr val="tx1">
                    <a:lumMod val="75000"/>
                    <a:lumOff val="25000"/>
                  </a:schemeClr>
                </a:solidFill>
              </a:rPr>
              <a:t>Audi A3 </a:t>
            </a:r>
            <a:r>
              <a:rPr lang="nb-NO" dirty="0" err="1" smtClean="0">
                <a:solidFill>
                  <a:schemeClr val="tx1">
                    <a:lumMod val="75000"/>
                    <a:lumOff val="25000"/>
                  </a:schemeClr>
                </a:solidFill>
              </a:rPr>
              <a:t>Sportback</a:t>
            </a:r>
            <a:r>
              <a:rPr lang="nb-NO" dirty="0" smtClean="0">
                <a:solidFill>
                  <a:schemeClr val="tx1">
                    <a:lumMod val="75000"/>
                    <a:lumOff val="25000"/>
                  </a:schemeClr>
                </a:solidFill>
              </a:rPr>
              <a:t> g-tron</a:t>
            </a:r>
          </a:p>
          <a:p>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Drivstoff: CNG/Bensin</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Motor: 1.4 </a:t>
            </a:r>
            <a:r>
              <a:rPr lang="nb-NO" dirty="0" err="1" smtClean="0">
                <a:solidFill>
                  <a:schemeClr val="tx1">
                    <a:lumMod val="75000"/>
                    <a:lumOff val="25000"/>
                  </a:schemeClr>
                </a:solidFill>
              </a:rPr>
              <a:t>TFSi</a:t>
            </a:r>
            <a:endParaRPr lang="nb-NO" dirty="0" smtClean="0">
              <a:solidFill>
                <a:schemeClr val="tx1">
                  <a:lumMod val="75000"/>
                  <a:lumOff val="25000"/>
                </a:schemeClr>
              </a:solidFill>
            </a:endParaRP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CO2-utslipp: 30 g/km</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Motoreffekt 81 kW</a:t>
            </a: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Dreiemoment 200 </a:t>
            </a:r>
            <a:r>
              <a:rPr lang="nb-NO" dirty="0" err="1" smtClean="0">
                <a:solidFill>
                  <a:schemeClr val="tx1">
                    <a:lumMod val="75000"/>
                    <a:lumOff val="25000"/>
                  </a:schemeClr>
                </a:solidFill>
              </a:rPr>
              <a:t>Nm</a:t>
            </a:r>
            <a:endParaRPr lang="nb-NO" dirty="0" smtClean="0">
              <a:solidFill>
                <a:schemeClr val="tx1">
                  <a:lumMod val="75000"/>
                  <a:lumOff val="25000"/>
                </a:schemeClr>
              </a:solidFill>
            </a:endParaRPr>
          </a:p>
          <a:p>
            <a:pPr marL="285750" indent="-285750">
              <a:buFont typeface="Arial" panose="020B0604020202020204" pitchFamily="34" charset="0"/>
              <a:buChar char="•"/>
            </a:pPr>
            <a:endParaRPr lang="nb-NO" dirty="0">
              <a:solidFill>
                <a:schemeClr val="tx1">
                  <a:lumMod val="75000"/>
                  <a:lumOff val="25000"/>
                </a:schemeClr>
              </a:solidFill>
            </a:endParaRPr>
          </a:p>
          <a:p>
            <a:pPr marL="285750" indent="-285750">
              <a:buFont typeface="Arial" panose="020B0604020202020204" pitchFamily="34" charset="0"/>
              <a:buChar char="•"/>
            </a:pPr>
            <a:r>
              <a:rPr lang="nb-NO" dirty="0" smtClean="0">
                <a:solidFill>
                  <a:schemeClr val="tx1">
                    <a:lumMod val="75000"/>
                    <a:lumOff val="25000"/>
                  </a:schemeClr>
                </a:solidFill>
              </a:rPr>
              <a:t>Rekkevidde (CNG) 400 km</a:t>
            </a:r>
          </a:p>
          <a:p>
            <a:endParaRPr lang="nb-NO" dirty="0">
              <a:solidFill>
                <a:schemeClr val="tx1">
                  <a:lumMod val="75000"/>
                  <a:lumOff val="25000"/>
                </a:schemeClr>
              </a:solidFill>
            </a:endParaRPr>
          </a:p>
          <a:p>
            <a:pPr marL="285750" indent="-285750">
              <a:buFont typeface="Arial" panose="020B0604020202020204" pitchFamily="34" charset="0"/>
              <a:buChar char="•"/>
            </a:pPr>
            <a:endParaRPr lang="nb-NO" dirty="0" smtClean="0">
              <a:solidFill>
                <a:srgbClr val="FF0000"/>
              </a:solidFill>
            </a:endParaRPr>
          </a:p>
        </p:txBody>
      </p:sp>
      <p:sp>
        <p:nvSpPr>
          <p:cNvPr id="11" name="TekstSylinder 10"/>
          <p:cNvSpPr txBox="1"/>
          <p:nvPr/>
        </p:nvSpPr>
        <p:spPr>
          <a:xfrm>
            <a:off x="8028384" y="4544490"/>
            <a:ext cx="936104" cy="246221"/>
          </a:xfrm>
          <a:prstGeom prst="rect">
            <a:avLst/>
          </a:prstGeom>
          <a:noFill/>
        </p:spPr>
        <p:txBody>
          <a:bodyPr wrap="square" rtlCol="0">
            <a:spAutoFit/>
          </a:bodyPr>
          <a:lstStyle/>
          <a:p>
            <a:r>
              <a:rPr lang="nb-NO" sz="1000" i="1" dirty="0" smtClean="0"/>
              <a:t>Foto: Audi</a:t>
            </a:r>
            <a:endParaRPr lang="nb-NO" sz="1000" i="1" dirty="0"/>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1196752"/>
            <a:ext cx="4793685" cy="3391834"/>
          </a:xfrm>
          <a:prstGeom prst="rect">
            <a:avLst/>
          </a:prstGeom>
        </p:spPr>
      </p:pic>
    </p:spTree>
    <p:extLst>
      <p:ext uri="{BB962C8B-B14F-4D97-AF65-F5344CB8AC3E}">
        <p14:creationId xmlns:p14="http://schemas.microsoft.com/office/powerpoint/2010/main" val="2607893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solidFill>
                  <a:schemeClr val="tx1"/>
                </a:solidFill>
              </a:rPr>
              <a:t>Førerstøtte og kommunikasjon </a:t>
            </a:r>
            <a:r>
              <a:rPr lang="nb-NO" dirty="0">
                <a:solidFill>
                  <a:schemeClr val="tx1"/>
                </a:solidFill>
              </a:rPr>
              <a:t>mellom biler og mellom bil og omgivelser</a:t>
            </a:r>
            <a:br>
              <a:rPr lang="nb-NO" dirty="0">
                <a:solidFill>
                  <a:schemeClr val="tx1"/>
                </a:solidFill>
              </a:rPr>
            </a:br>
            <a:endParaRPr lang="nb-NO" dirty="0">
              <a:solidFill>
                <a:schemeClr val="tx1"/>
              </a:solidFill>
            </a:endParaRPr>
          </a:p>
        </p:txBody>
      </p:sp>
      <p:sp>
        <p:nvSpPr>
          <p:cNvPr id="3" name="Plassholder for innhold 2"/>
          <p:cNvSpPr>
            <a:spLocks noGrp="1"/>
          </p:cNvSpPr>
          <p:nvPr>
            <p:ph idx="1"/>
          </p:nvPr>
        </p:nvSpPr>
        <p:spPr/>
        <p:txBody>
          <a:bodyPr/>
          <a:lstStyle/>
          <a:p>
            <a:pPr marL="0" indent="0">
              <a:buNone/>
            </a:pPr>
            <a:r>
              <a:rPr lang="nb-NO" dirty="0" smtClean="0"/>
              <a:t>Både bilfabrikantene og underleverandører viste fram ulike nyvinninger.</a:t>
            </a:r>
          </a:p>
          <a:p>
            <a:pPr marL="0" indent="0">
              <a:buNone/>
            </a:pPr>
            <a:r>
              <a:rPr lang="nb-NO" dirty="0" smtClean="0"/>
              <a:t>Førerstøtte med kamera</a:t>
            </a:r>
          </a:p>
          <a:p>
            <a:pPr marL="0" indent="0">
              <a:buNone/>
            </a:pPr>
            <a:r>
              <a:rPr lang="nb-NO" dirty="0" smtClean="0"/>
              <a:t>Kamera og monitorer istedenfor speil for førerens oversikt bakover. </a:t>
            </a:r>
          </a:p>
          <a:p>
            <a:pPr marL="0" indent="0">
              <a:buNone/>
            </a:pPr>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29</a:t>
            </a:fld>
            <a:endParaRPr lang="nb-NO"/>
          </a:p>
        </p:txBody>
      </p:sp>
      <p:pic>
        <p:nvPicPr>
          <p:cNvPr id="4098" name="Picture 2" descr="O:\6\TK\67220 Kjøretøyteknikk\Prosjektmappe\Nettverk kjøretøy\Studietur - Tyskland sept. 2013\Bilder fra IAA\20130918_1639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3356992"/>
            <a:ext cx="3131840" cy="23488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880" y="3717032"/>
            <a:ext cx="3886232" cy="228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025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Med på reisen:</a:t>
            </a:r>
            <a:endParaRPr lang="nb-NO" dirty="0"/>
          </a:p>
        </p:txBody>
      </p:sp>
      <p:sp>
        <p:nvSpPr>
          <p:cNvPr id="3" name="Plassholder for innhold 2"/>
          <p:cNvSpPr>
            <a:spLocks noGrp="1"/>
          </p:cNvSpPr>
          <p:nvPr>
            <p:ph idx="1"/>
          </p:nvPr>
        </p:nvSpPr>
        <p:spPr/>
        <p:txBody>
          <a:bodyPr/>
          <a:lstStyle/>
          <a:p>
            <a:pPr marL="0" indent="0">
              <a:buNone/>
            </a:pPr>
            <a:r>
              <a:rPr lang="nb-NO" dirty="0" smtClean="0"/>
              <a:t>Regionenes representanter i nasjonalt kjøretøynettverk samt representant fra Vegdirektoratet:</a:t>
            </a:r>
          </a:p>
          <a:p>
            <a:r>
              <a:rPr lang="nb-NO" dirty="0" smtClean="0"/>
              <a:t>Tormod Schau, Vegdirektoratet</a:t>
            </a:r>
            <a:endParaRPr lang="nb-NO" dirty="0"/>
          </a:p>
          <a:p>
            <a:r>
              <a:rPr lang="nb-NO" dirty="0" smtClean="0"/>
              <a:t>Bjørn Haug, Region øst</a:t>
            </a:r>
          </a:p>
          <a:p>
            <a:r>
              <a:rPr lang="nb-NO" dirty="0" smtClean="0"/>
              <a:t>Jostein Reppen, Region vest</a:t>
            </a:r>
          </a:p>
          <a:p>
            <a:r>
              <a:rPr lang="nb-NO" dirty="0" smtClean="0"/>
              <a:t>Olav Lindvik. Region vest</a:t>
            </a:r>
          </a:p>
          <a:p>
            <a:r>
              <a:rPr lang="nb-NO" dirty="0" smtClean="0"/>
              <a:t>Bjørn Fremstad, Region midt</a:t>
            </a:r>
          </a:p>
          <a:p>
            <a:r>
              <a:rPr lang="nb-NO" dirty="0" smtClean="0"/>
              <a:t>Roar Olsen, Region nord	</a:t>
            </a:r>
          </a:p>
          <a:p>
            <a:r>
              <a:rPr lang="nb-NO" dirty="0" smtClean="0"/>
              <a:t>Frank Jonny Sæther, Region nord</a:t>
            </a:r>
          </a:p>
          <a:p>
            <a:endParaRPr lang="nb-NO" dirty="0"/>
          </a:p>
          <a:p>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3</a:t>
            </a:fld>
            <a:endParaRPr lang="nb-NO"/>
          </a:p>
        </p:txBody>
      </p:sp>
    </p:spTree>
    <p:extLst>
      <p:ext uri="{BB962C8B-B14F-4D97-AF65-F5344CB8AC3E}">
        <p14:creationId xmlns:p14="http://schemas.microsoft.com/office/powerpoint/2010/main" val="2733985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O:\6\TK\67220 Kjøretøyteknikk\Prosjektmappe\Nettverk kjøretøy\Studietur - Tyskland sept. 2013\Bilder fra IAA\20130918_1322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479434"/>
            <a:ext cx="4565947" cy="342446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lstStyle/>
          <a:p>
            <a:r>
              <a:rPr lang="nb-NO" dirty="0" smtClean="0">
                <a:solidFill>
                  <a:schemeClr val="tx1"/>
                </a:solidFill>
              </a:rPr>
              <a:t>Limousinkonverteringer</a:t>
            </a:r>
            <a:endParaRPr lang="nb-NO" dirty="0">
              <a:solidFill>
                <a:schemeClr val="tx1"/>
              </a:solidFill>
            </a:endParaRPr>
          </a:p>
        </p:txBody>
      </p:sp>
      <p:sp>
        <p:nvSpPr>
          <p:cNvPr id="3" name="Plassholder for innhold 2"/>
          <p:cNvSpPr>
            <a:spLocks noGrp="1"/>
          </p:cNvSpPr>
          <p:nvPr>
            <p:ph idx="1"/>
          </p:nvPr>
        </p:nvSpPr>
        <p:spPr/>
        <p:txBody>
          <a:bodyPr/>
          <a:lstStyle/>
          <a:p>
            <a:pPr marL="0" indent="0">
              <a:buNone/>
            </a:pPr>
            <a:r>
              <a:rPr lang="nb-NO" dirty="0" smtClean="0"/>
              <a:t>Flotte biler med mye luksus. Er den tekniske kvaliteten like betryggende?</a:t>
            </a:r>
          </a:p>
          <a:p>
            <a:pPr marL="0" indent="0">
              <a:buNone/>
            </a:pPr>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30</a:t>
            </a:fld>
            <a:endParaRPr lang="nb-NO"/>
          </a:p>
        </p:txBody>
      </p:sp>
      <p:pic>
        <p:nvPicPr>
          <p:cNvPr id="3077" name="Picture 5" descr="O:\6\TK\67220 Kjøretøyteknikk\Prosjektmappe\Nettverk kjøretøy\Studietur - Tyskland sept. 2013\Bilder fra IAA\20130918_132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988840"/>
            <a:ext cx="3851920" cy="28889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O:\6\TK\67220 Kjøretøyteknikk\Prosjektmappe\Nettverk kjøretøy\Studietur - Tyskland sept. 2013\Bilder fra IAA\20130918_1320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2187" y="3843046"/>
            <a:ext cx="2747797"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23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3568" y="274638"/>
            <a:ext cx="8136904" cy="1143000"/>
          </a:xfrm>
        </p:spPr>
        <p:txBody>
          <a:bodyPr/>
          <a:lstStyle/>
          <a:p>
            <a:r>
              <a:rPr lang="nb-NO" dirty="0" smtClean="0"/>
              <a:t>Nye løsninger</a:t>
            </a:r>
            <a:endParaRPr lang="nb-NO" dirty="0"/>
          </a:p>
        </p:txBody>
      </p:sp>
      <p:sp>
        <p:nvSpPr>
          <p:cNvPr id="3" name="Plassholder for innhold 2"/>
          <p:cNvSpPr>
            <a:spLocks noGrp="1"/>
          </p:cNvSpPr>
          <p:nvPr>
            <p:ph idx="1"/>
          </p:nvPr>
        </p:nvSpPr>
        <p:spPr>
          <a:xfrm>
            <a:off x="611560" y="1268760"/>
            <a:ext cx="4032448" cy="2191914"/>
          </a:xfrm>
        </p:spPr>
        <p:txBody>
          <a:bodyPr/>
          <a:lstStyle/>
          <a:p>
            <a:pPr marL="0" indent="0">
              <a:buNone/>
            </a:pPr>
            <a:r>
              <a:rPr lang="nb-NO" dirty="0" smtClean="0"/>
              <a:t>Ny automatgirkasse fra ZF med 9 trinn</a:t>
            </a:r>
          </a:p>
          <a:p>
            <a:pPr marL="0" indent="0">
              <a:buNone/>
            </a:pPr>
            <a:endParaRPr lang="nb-NO" sz="1600" dirty="0" smtClean="0"/>
          </a:p>
          <a:p>
            <a:pPr marL="0" indent="0">
              <a:buNone/>
            </a:pPr>
            <a:endParaRPr lang="nb-NO" sz="1600" dirty="0" smtClean="0"/>
          </a:p>
          <a:p>
            <a:pPr marL="0" indent="0">
              <a:buNone/>
            </a:pPr>
            <a:r>
              <a:rPr lang="nb-NO" sz="1600" dirty="0" smtClean="0"/>
              <a:t>I forhold til en sekstrinns automat hevder ZF at det kan spares 16 % drivstoff ved jevn fart 120 km/t.</a:t>
            </a:r>
          </a:p>
          <a:p>
            <a:pPr marL="0" indent="0">
              <a:buNone/>
            </a:pPr>
            <a:endParaRPr lang="nb-NO" sz="1600" dirty="0"/>
          </a:p>
          <a:p>
            <a:pPr marL="0" indent="0">
              <a:buNone/>
            </a:pPr>
            <a:r>
              <a:rPr lang="nb-NO" sz="1600" dirty="0" smtClean="0"/>
              <a:t>Gjennomsnittlig forbruksreduksjon er oppgitt til 10-12 %</a:t>
            </a:r>
          </a:p>
          <a:p>
            <a:pPr marL="0" indent="0">
              <a:buNone/>
            </a:pPr>
            <a:endParaRPr lang="nb-NO" sz="1600" dirty="0"/>
          </a:p>
          <a:p>
            <a:pPr marL="0" indent="0">
              <a:buNone/>
            </a:pPr>
            <a:r>
              <a:rPr lang="nb-NO" sz="1600" dirty="0" smtClean="0"/>
              <a:t>Den oppgis også å være tilpasset hybridløsninger.</a:t>
            </a:r>
            <a:endParaRPr lang="nb-NO" sz="1600" dirty="0"/>
          </a:p>
          <a:p>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31</a:t>
            </a:fld>
            <a:endParaRPr lang="nb-NO"/>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1330" y="1165078"/>
            <a:ext cx="4394121" cy="312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Sylinder 7"/>
          <p:cNvSpPr txBox="1"/>
          <p:nvPr/>
        </p:nvSpPr>
        <p:spPr>
          <a:xfrm>
            <a:off x="4644008" y="4293096"/>
            <a:ext cx="4032448" cy="1569660"/>
          </a:xfrm>
          <a:prstGeom prst="rect">
            <a:avLst/>
          </a:prstGeom>
          <a:noFill/>
        </p:spPr>
        <p:txBody>
          <a:bodyPr wrap="square" rtlCol="0">
            <a:spAutoFit/>
          </a:bodyPr>
          <a:lstStyle/>
          <a:p>
            <a:endParaRPr lang="nb-NO" sz="1600" dirty="0" smtClean="0"/>
          </a:p>
          <a:p>
            <a:r>
              <a:rPr lang="nb-NO" sz="1600" dirty="0" smtClean="0"/>
              <a:t>Girkassa </a:t>
            </a:r>
            <a:r>
              <a:rPr lang="nb-NO" sz="1600" dirty="0"/>
              <a:t>er beregnet for små og mellomstore biler, og kommer i Range Rover </a:t>
            </a:r>
            <a:r>
              <a:rPr lang="nb-NO" sz="1600" dirty="0" err="1"/>
              <a:t>Evoque</a:t>
            </a:r>
            <a:r>
              <a:rPr lang="nb-NO" sz="1600" dirty="0"/>
              <a:t> og Jeep Cherokee</a:t>
            </a:r>
          </a:p>
          <a:p>
            <a:endParaRPr lang="nb-NO" sz="1600" dirty="0"/>
          </a:p>
        </p:txBody>
      </p:sp>
    </p:spTree>
    <p:extLst>
      <p:ext uri="{BB962C8B-B14F-4D97-AF65-F5344CB8AC3E}">
        <p14:creationId xmlns:p14="http://schemas.microsoft.com/office/powerpoint/2010/main" val="3887310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8147248" cy="707678"/>
          </a:xfrm>
        </p:spPr>
        <p:txBody>
          <a:bodyPr/>
          <a:lstStyle/>
          <a:p>
            <a:pPr algn="ctr"/>
            <a:r>
              <a:rPr lang="nb-NO" sz="3600" b="0" dirty="0" smtClean="0"/>
              <a:t>Nye løsninger</a:t>
            </a:r>
            <a:endParaRPr lang="nb-NO" sz="3600" b="0" dirty="0"/>
          </a:p>
        </p:txBody>
      </p:sp>
      <p:sp>
        <p:nvSpPr>
          <p:cNvPr id="4" name="Plassholder for tekst 3"/>
          <p:cNvSpPr>
            <a:spLocks noGrp="1"/>
          </p:cNvSpPr>
          <p:nvPr>
            <p:ph type="body" sz="half" idx="2"/>
          </p:nvPr>
        </p:nvSpPr>
        <p:spPr/>
        <p:txBody>
          <a:bodyPr/>
          <a:lstStyle/>
          <a:p>
            <a:r>
              <a:rPr lang="nb-NO" sz="2400" dirty="0" err="1" smtClean="0"/>
              <a:t>Bilberger</a:t>
            </a:r>
            <a:r>
              <a:rPr lang="nb-NO" sz="2400" dirty="0" smtClean="0"/>
              <a:t> med knekk på midten</a:t>
            </a:r>
            <a:endParaRPr lang="nb-NO" sz="2400" dirty="0"/>
          </a:p>
          <a:p>
            <a:endParaRPr lang="nb-NO" sz="1600" dirty="0" smtClean="0"/>
          </a:p>
          <a:p>
            <a:r>
              <a:rPr lang="nb-NO" sz="1600" dirty="0" smtClean="0"/>
              <a:t>I følge produsenten skal den spesielle løsningen gi  hurtig opplasting av en bil som har fått stopp i trafikken, og være lettere enn løsningene med bevegelig lasteflak. </a:t>
            </a:r>
          </a:p>
          <a:p>
            <a:endParaRPr lang="nb-NO" sz="1600" dirty="0"/>
          </a:p>
          <a:p>
            <a:r>
              <a:rPr lang="nb-NO" sz="1600" dirty="0" smtClean="0"/>
              <a:t>Tillatt totalvekt 3500 kg</a:t>
            </a:r>
            <a:endParaRPr lang="nb-NO" sz="1600" dirty="0"/>
          </a:p>
        </p:txBody>
      </p:sp>
      <p:sp>
        <p:nvSpPr>
          <p:cNvPr id="5" name="Plassholder for dato 4"/>
          <p:cNvSpPr>
            <a:spLocks noGrp="1"/>
          </p:cNvSpPr>
          <p:nvPr>
            <p:ph type="dt" sz="half" idx="10"/>
          </p:nvPr>
        </p:nvSpPr>
        <p:spPr/>
        <p:txBody>
          <a:bodyPr/>
          <a:lstStyle/>
          <a:p>
            <a:r>
              <a:rPr lang="nb-NO" smtClean="0"/>
              <a:t>25.01.2013</a:t>
            </a:r>
            <a:endParaRPr lang="nb-NO"/>
          </a:p>
        </p:txBody>
      </p:sp>
      <p:sp>
        <p:nvSpPr>
          <p:cNvPr id="6" name="Plassholder for lysbildenummer 5"/>
          <p:cNvSpPr>
            <a:spLocks noGrp="1"/>
          </p:cNvSpPr>
          <p:nvPr>
            <p:ph type="sldNum" sz="quarter" idx="12"/>
          </p:nvPr>
        </p:nvSpPr>
        <p:spPr/>
        <p:txBody>
          <a:bodyPr/>
          <a:lstStyle/>
          <a:p>
            <a:fld id="{FF64B42D-26DC-4998-8302-0481C2DA99FD}" type="slidenum">
              <a:rPr lang="nb-NO" smtClean="0"/>
              <a:t>32</a:t>
            </a:fld>
            <a:endParaRPr lang="nb-NO"/>
          </a:p>
        </p:txBody>
      </p:sp>
      <p:pic>
        <p:nvPicPr>
          <p:cNvPr id="7" name="Picture 2" descr="O:\6\TK\67220 Kjøretøyteknikk\Prosjektmappe\Nettverk kjøretøy\Studietur - Tyskland sept. 2013\Bilder fra IAA\20130918_1342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340768"/>
            <a:ext cx="5111750" cy="383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75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1078" y="3236589"/>
            <a:ext cx="2363409" cy="1765262"/>
          </a:xfrm>
          <a:prstGeom prst="rect">
            <a:avLst/>
          </a:prstGeom>
        </p:spPr>
      </p:pic>
      <p:pic>
        <p:nvPicPr>
          <p:cNvPr id="8"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079" y="1340768"/>
            <a:ext cx="2527762" cy="1895821"/>
          </a:xfrm>
          <a:prstGeom prst="rect">
            <a:avLst/>
          </a:prstGeom>
        </p:spPr>
      </p:pic>
      <p:pic>
        <p:nvPicPr>
          <p:cNvPr id="18" name="Bild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1211229"/>
            <a:ext cx="4211960" cy="3145970"/>
          </a:xfrm>
          <a:prstGeom prst="rect">
            <a:avLst/>
          </a:prstGeom>
        </p:spPr>
      </p:pic>
      <p:pic>
        <p:nvPicPr>
          <p:cNvPr id="14" name="Bild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658" y="3008946"/>
            <a:ext cx="1778060" cy="1333545"/>
          </a:xfrm>
          <a:prstGeom prst="rect">
            <a:avLst/>
          </a:prstGeom>
        </p:spPr>
      </p:pic>
      <p:sp>
        <p:nvSpPr>
          <p:cNvPr id="2" name="Tittel 1"/>
          <p:cNvSpPr>
            <a:spLocks noGrp="1"/>
          </p:cNvSpPr>
          <p:nvPr>
            <p:ph type="title"/>
          </p:nvPr>
        </p:nvSpPr>
        <p:spPr/>
        <p:txBody>
          <a:bodyPr/>
          <a:lstStyle/>
          <a:p>
            <a:pPr algn="l"/>
            <a:r>
              <a:rPr lang="nb-NO" dirty="0" smtClean="0">
                <a:solidFill>
                  <a:schemeClr val="tx1"/>
                </a:solidFill>
              </a:rPr>
              <a:t>Litt bilder fra IAA</a:t>
            </a:r>
            <a:endParaRPr lang="nb-NO" dirty="0">
              <a:solidFill>
                <a:schemeClr val="tx1"/>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33</a:t>
            </a:fld>
            <a:endParaRPr lang="nb-NO"/>
          </a:p>
        </p:txBody>
      </p:sp>
      <p:pic>
        <p:nvPicPr>
          <p:cNvPr id="6" name="Bild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158" y="1211229"/>
            <a:ext cx="2173804" cy="1630354"/>
          </a:xfrm>
          <a:prstGeom prst="rect">
            <a:avLst/>
          </a:prstGeom>
        </p:spPr>
      </p:pic>
      <p:pic>
        <p:nvPicPr>
          <p:cNvPr id="12" name="Bild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2121" y="4869160"/>
            <a:ext cx="2130662" cy="1597997"/>
          </a:xfrm>
          <a:prstGeom prst="rect">
            <a:avLst/>
          </a:prstGeom>
        </p:spPr>
      </p:pic>
      <p:pic>
        <p:nvPicPr>
          <p:cNvPr id="13" name="Bil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625" y="4355317"/>
            <a:ext cx="2623358" cy="1967517"/>
          </a:xfrm>
          <a:prstGeom prst="rect">
            <a:avLst/>
          </a:prstGeom>
        </p:spPr>
      </p:pic>
      <p:pic>
        <p:nvPicPr>
          <p:cNvPr id="16" name="Bild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5856" y="4509120"/>
            <a:ext cx="2267744" cy="1700808"/>
          </a:xfrm>
          <a:prstGeom prst="rect">
            <a:avLst/>
          </a:prstGeom>
        </p:spPr>
      </p:pic>
    </p:spTree>
    <p:extLst>
      <p:ext uri="{BB962C8B-B14F-4D97-AF65-F5344CB8AC3E}">
        <p14:creationId xmlns:p14="http://schemas.microsoft.com/office/powerpoint/2010/main" val="21425071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FF64B42D-26DC-4998-8302-0481C2DA99FD}" type="slidenum">
              <a:rPr lang="nb-NO" smtClean="0"/>
              <a:pPr/>
              <a:t>34</a:t>
            </a:fld>
            <a:endParaRPr lang="nb-NO"/>
          </a:p>
        </p:txBody>
      </p:sp>
      <p:sp>
        <p:nvSpPr>
          <p:cNvPr id="6" name="Plassholder for innhold 5"/>
          <p:cNvSpPr>
            <a:spLocks noGrp="1"/>
          </p:cNvSpPr>
          <p:nvPr>
            <p:ph idx="1"/>
          </p:nvPr>
        </p:nvSpPr>
        <p:spPr/>
        <p:txBody>
          <a:bodyPr/>
          <a:lstStyle/>
          <a:p>
            <a:pPr marL="0" indent="0">
              <a:buNone/>
            </a:pPr>
            <a:r>
              <a:rPr lang="nb-NO" dirty="0"/>
              <a:t>  </a:t>
            </a:r>
          </a:p>
          <a:p>
            <a:pPr marL="0" indent="0">
              <a:buNone/>
            </a:pPr>
            <a:r>
              <a:rPr lang="nb-NO" dirty="0"/>
              <a:t> </a:t>
            </a:r>
          </a:p>
          <a:p>
            <a:pPr marL="0" indent="0">
              <a:buNone/>
            </a:pPr>
            <a:endParaRPr lang="nb-NO" dirty="0"/>
          </a:p>
          <a:p>
            <a:pPr marL="0" indent="0">
              <a:buNone/>
            </a:pPr>
            <a:endParaRPr lang="nb-NO" dirty="0"/>
          </a:p>
        </p:txBody>
      </p:sp>
      <p:sp>
        <p:nvSpPr>
          <p:cNvPr id="7" name="Tittel 6"/>
          <p:cNvSpPr>
            <a:spLocks noGrp="1"/>
          </p:cNvSpPr>
          <p:nvPr>
            <p:ph type="title"/>
          </p:nvPr>
        </p:nvSpPr>
        <p:spPr/>
        <p:txBody>
          <a:bodyPr/>
          <a:lstStyle/>
          <a:p>
            <a:r>
              <a:rPr lang="nb-NO" dirty="0" smtClean="0"/>
              <a:t>Møte med TÜV </a:t>
            </a:r>
            <a:endParaRPr lang="nb-NO" dirty="0"/>
          </a:p>
        </p:txBody>
      </p:sp>
      <p:graphicFrame>
        <p:nvGraphicFramePr>
          <p:cNvPr id="2" name="Objekt 1"/>
          <p:cNvGraphicFramePr>
            <a:graphicFrameLocks noChangeAspect="1"/>
          </p:cNvGraphicFramePr>
          <p:nvPr>
            <p:extLst>
              <p:ext uri="{D42A27DB-BD31-4B8C-83A1-F6EECF244321}">
                <p14:modId xmlns:p14="http://schemas.microsoft.com/office/powerpoint/2010/main" val="3457394114"/>
              </p:ext>
            </p:extLst>
          </p:nvPr>
        </p:nvGraphicFramePr>
        <p:xfrm>
          <a:off x="1547664" y="1484784"/>
          <a:ext cx="5832648" cy="4374486"/>
        </p:xfrm>
        <a:graphic>
          <a:graphicData uri="http://schemas.openxmlformats.org/presentationml/2006/ole">
            <mc:AlternateContent xmlns:mc="http://schemas.openxmlformats.org/markup-compatibility/2006">
              <mc:Choice xmlns:v="urn:schemas-microsoft-com:vml" Requires="v">
                <p:oleObj spid="_x0000_s3091" name="Acrobat Document" r:id="rId3" imgW="6857923" imgH="5143346" progId="Acrobat.Document.11">
                  <p:embed/>
                </p:oleObj>
              </mc:Choice>
              <mc:Fallback>
                <p:oleObj name="Acrobat Document" r:id="rId3" imgW="6857923" imgH="5143346" progId="Acrobat.Document.11">
                  <p:embed/>
                  <p:pic>
                    <p:nvPicPr>
                      <p:cNvPr id="0" name=""/>
                      <p:cNvPicPr/>
                      <p:nvPr/>
                    </p:nvPicPr>
                    <p:blipFill>
                      <a:blip r:embed="rId4"/>
                      <a:stretch>
                        <a:fillRect/>
                      </a:stretch>
                    </p:blipFill>
                    <p:spPr>
                      <a:xfrm>
                        <a:off x="1547664" y="1484784"/>
                        <a:ext cx="5832648" cy="4374486"/>
                      </a:xfrm>
                      <a:prstGeom prst="rect">
                        <a:avLst/>
                      </a:prstGeom>
                    </p:spPr>
                  </p:pic>
                </p:oleObj>
              </mc:Fallback>
            </mc:AlternateContent>
          </a:graphicData>
        </a:graphic>
      </p:graphicFrame>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3441866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TÜV Nord</a:t>
            </a:r>
            <a:r>
              <a:rPr lang="nb-NO" dirty="0"/>
              <a:t> </a:t>
            </a:r>
            <a:r>
              <a:rPr lang="nb-NO" dirty="0" smtClean="0"/>
              <a:t>- lokasjoner i Tyskland</a:t>
            </a: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35</a:t>
            </a:fld>
            <a:endParaRPr lang="nb-NO"/>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8611" y="1600200"/>
            <a:ext cx="5806778" cy="43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3038998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a:t>M</a:t>
            </a:r>
            <a:r>
              <a:rPr lang="nb-NO" dirty="0" smtClean="0"/>
              <a:t>øte med TÜV i Essen</a:t>
            </a:r>
            <a:br>
              <a:rPr lang="nb-NO" dirty="0" smtClean="0"/>
            </a:br>
            <a:r>
              <a:rPr lang="nb-NO" sz="2000" dirty="0"/>
              <a:t>Joachim </a:t>
            </a:r>
            <a:r>
              <a:rPr lang="nb-NO" sz="2000" dirty="0" smtClean="0"/>
              <a:t>Müller møtte istedenfor Thomas </a:t>
            </a:r>
            <a:r>
              <a:rPr lang="nb-NO" sz="2000" dirty="0" err="1" smtClean="0"/>
              <a:t>Rusch</a:t>
            </a:r>
            <a:endParaRPr lang="nb-NO" sz="2000"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36</a:t>
            </a:fld>
            <a:endParaRPr lang="nb-NO"/>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412776"/>
            <a:ext cx="5384084" cy="403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3208323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Møte med TÜV </a:t>
            </a:r>
            <a:r>
              <a:rPr lang="nb-NO" dirty="0" smtClean="0"/>
              <a:t>Nord</a:t>
            </a:r>
            <a:endParaRPr lang="nb-NO" dirty="0"/>
          </a:p>
        </p:txBody>
      </p:sp>
      <p:sp>
        <p:nvSpPr>
          <p:cNvPr id="3" name="Plassholder for innhold 2"/>
          <p:cNvSpPr>
            <a:spLocks noGrp="1"/>
          </p:cNvSpPr>
          <p:nvPr>
            <p:ph idx="1"/>
          </p:nvPr>
        </p:nvSpPr>
        <p:spPr>
          <a:xfrm>
            <a:off x="457200" y="1268760"/>
            <a:ext cx="8229600" cy="4681190"/>
          </a:xfrm>
        </p:spPr>
        <p:txBody>
          <a:bodyPr/>
          <a:lstStyle/>
          <a:p>
            <a:r>
              <a:rPr lang="nb-NO" dirty="0"/>
              <a:t>Møtet </a:t>
            </a:r>
            <a:r>
              <a:rPr lang="nb-NO" dirty="0" smtClean="0"/>
              <a:t>begynte med </a:t>
            </a:r>
            <a:r>
              <a:rPr lang="nb-NO" dirty="0"/>
              <a:t>en presentasjon av TÜV Nord sine avdelinger i </a:t>
            </a:r>
            <a:r>
              <a:rPr lang="nb-NO" dirty="0" smtClean="0"/>
              <a:t>Tyskland </a:t>
            </a:r>
            <a:r>
              <a:rPr lang="nb-NO" dirty="0"/>
              <a:t>og </a:t>
            </a:r>
            <a:r>
              <a:rPr lang="nb-NO" dirty="0" smtClean="0"/>
              <a:t>hvilke tjenester de tilbyr.</a:t>
            </a:r>
          </a:p>
          <a:p>
            <a:r>
              <a:rPr lang="nb-NO" dirty="0" smtClean="0"/>
              <a:t>Tormod Schau viste </a:t>
            </a:r>
            <a:r>
              <a:rPr lang="nb-NO" dirty="0"/>
              <a:t>presentasjon om SVV</a:t>
            </a:r>
            <a:r>
              <a:rPr lang="nb-NO" dirty="0" smtClean="0"/>
              <a:t>.</a:t>
            </a:r>
          </a:p>
          <a:p>
            <a:r>
              <a:rPr lang="nb-NO" dirty="0" smtClean="0"/>
              <a:t>Vi fikk se på en gjennomføringen av en «enkeltgodkjenning etter tysk regelverk» av en bruktimportert Audi som var bygget for US markedet. Denne var eksportert skadet fra USA til Tyskland med </a:t>
            </a:r>
            <a:r>
              <a:rPr lang="nb-NO" dirty="0" err="1" smtClean="0"/>
              <a:t>Salvage</a:t>
            </a:r>
            <a:r>
              <a:rPr lang="nb-NO" dirty="0" smtClean="0"/>
              <a:t> </a:t>
            </a:r>
            <a:r>
              <a:rPr lang="nb-NO" dirty="0" err="1" smtClean="0"/>
              <a:t>Title</a:t>
            </a:r>
            <a:r>
              <a:rPr lang="nb-NO" dirty="0" smtClean="0"/>
              <a:t>.</a:t>
            </a:r>
          </a:p>
          <a:p>
            <a:pPr lvl="1"/>
            <a:r>
              <a:rPr lang="nb-NO" dirty="0" smtClean="0"/>
              <a:t>Tysk regelverk for bruktimport av bil fra USA er tilnærmet forordning (EU)nr.183/2009.   </a:t>
            </a:r>
          </a:p>
          <a:p>
            <a:pPr marL="457200" lvl="1" indent="0">
              <a:buNone/>
            </a:pPr>
            <a:endParaRPr lang="nb-NO" dirty="0" smtClean="0"/>
          </a:p>
          <a:p>
            <a:endParaRPr lang="nb-NO" dirty="0"/>
          </a:p>
          <a:p>
            <a:endParaRPr lang="nb-NO" dirty="0" smtClean="0"/>
          </a:p>
          <a:p>
            <a:endParaRPr lang="nb-NO" dirty="0"/>
          </a:p>
          <a:p>
            <a:pPr algn="ct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37</a:t>
            </a:fld>
            <a:endParaRPr lang="nb-NO"/>
          </a:p>
        </p:txBody>
      </p:sp>
      <p:sp>
        <p:nvSpPr>
          <p:cNvPr id="4" name="Plassholder for dato 3"/>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3684680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Møte med </a:t>
            </a:r>
            <a:r>
              <a:rPr lang="nb-NO" dirty="0" smtClean="0"/>
              <a:t>TÜV</a:t>
            </a:r>
            <a:endParaRPr lang="nb-NO" dirty="0"/>
          </a:p>
        </p:txBody>
      </p:sp>
      <p:sp>
        <p:nvSpPr>
          <p:cNvPr id="3" name="Plassholder for innhold 2"/>
          <p:cNvSpPr>
            <a:spLocks noGrp="1"/>
          </p:cNvSpPr>
          <p:nvPr>
            <p:ph idx="1"/>
          </p:nvPr>
        </p:nvSpPr>
        <p:spPr>
          <a:xfrm>
            <a:off x="457200" y="1196752"/>
            <a:ext cx="8229600" cy="4753198"/>
          </a:xfrm>
        </p:spPr>
        <p:txBody>
          <a:bodyPr/>
          <a:lstStyle/>
          <a:p>
            <a:r>
              <a:rPr lang="nb-NO" dirty="0"/>
              <a:t>Vi fikk også innsyn på avdelinger der det ble gjennomført tester for fabrikantene </a:t>
            </a:r>
            <a:r>
              <a:rPr lang="nb-NO" dirty="0" smtClean="0"/>
              <a:t>av: </a:t>
            </a:r>
            <a:endParaRPr lang="nb-NO" dirty="0"/>
          </a:p>
          <a:p>
            <a:pPr lvl="1"/>
            <a:r>
              <a:rPr lang="nb-NO" dirty="0" smtClean="0"/>
              <a:t>felger </a:t>
            </a:r>
            <a:r>
              <a:rPr lang="nb-NO" dirty="0"/>
              <a:t>som </a:t>
            </a:r>
            <a:r>
              <a:rPr lang="nb-NO" dirty="0" smtClean="0"/>
              <a:t>testet for </a:t>
            </a:r>
            <a:r>
              <a:rPr lang="nb-NO" dirty="0"/>
              <a:t>motstanden mot slag og tretthetsbrudd.</a:t>
            </a:r>
          </a:p>
          <a:p>
            <a:pPr lvl="1"/>
            <a:endParaRPr lang="nb-NO" dirty="0" smtClean="0"/>
          </a:p>
          <a:p>
            <a:pPr lvl="1"/>
            <a:r>
              <a:rPr lang="nb-NO" dirty="0"/>
              <a:t>d</a:t>
            </a:r>
            <a:r>
              <a:rPr lang="nb-NO" dirty="0" smtClean="0"/>
              <a:t>ekk </a:t>
            </a:r>
            <a:r>
              <a:rPr lang="nb-NO" dirty="0"/>
              <a:t>som ble testet mot </a:t>
            </a:r>
            <a:r>
              <a:rPr lang="nb-NO" dirty="0" smtClean="0"/>
              <a:t>belastningskader </a:t>
            </a:r>
            <a:r>
              <a:rPr lang="nb-NO" dirty="0"/>
              <a:t>og slitasje.</a:t>
            </a:r>
          </a:p>
          <a:p>
            <a:pPr lvl="1"/>
            <a:endParaRPr lang="nb-NO" dirty="0" smtClean="0"/>
          </a:p>
          <a:p>
            <a:pPr lvl="1"/>
            <a:r>
              <a:rPr lang="nb-NO" dirty="0" smtClean="0"/>
              <a:t>testsyklus </a:t>
            </a:r>
            <a:r>
              <a:rPr lang="nb-NO" dirty="0"/>
              <a:t>av utslipp/effekt av motorer til </a:t>
            </a:r>
            <a:r>
              <a:rPr lang="nb-NO" dirty="0" smtClean="0"/>
              <a:t>tyngre kjøretøy</a:t>
            </a:r>
          </a:p>
          <a:p>
            <a:pPr lvl="1"/>
            <a:endParaRPr lang="nb-NO" dirty="0" smtClean="0"/>
          </a:p>
          <a:p>
            <a:pPr lvl="1"/>
            <a:r>
              <a:rPr lang="nb-NO" dirty="0" smtClean="0"/>
              <a:t>testsyklus </a:t>
            </a:r>
            <a:r>
              <a:rPr lang="nb-NO" dirty="0"/>
              <a:t>av </a:t>
            </a:r>
            <a:r>
              <a:rPr lang="nb-NO" dirty="0" smtClean="0"/>
              <a:t>utslipp </a:t>
            </a:r>
            <a:r>
              <a:rPr lang="nb-NO" dirty="0"/>
              <a:t>av </a:t>
            </a:r>
            <a:r>
              <a:rPr lang="nb-NO" dirty="0" smtClean="0"/>
              <a:t>mindre kjøretøy.</a:t>
            </a:r>
          </a:p>
          <a:p>
            <a:pPr lvl="1"/>
            <a:endParaRPr lang="nb-NO" dirty="0" smtClean="0"/>
          </a:p>
          <a:p>
            <a:pPr lvl="1"/>
            <a:r>
              <a:rPr lang="nb-NO" dirty="0" smtClean="0"/>
              <a:t>varmkjøring på bremseskiver og bremsetromler.</a:t>
            </a:r>
          </a:p>
          <a:p>
            <a:pPr marL="457200" lvl="1" indent="0">
              <a:buNone/>
            </a:pPr>
            <a:endParaRPr lang="nb-NO" dirty="0" smtClean="0"/>
          </a:p>
          <a:p>
            <a:pPr marL="457200" lvl="1" indent="0">
              <a:buNone/>
            </a:pPr>
            <a:endParaRPr lang="nb-NO" dirty="0" smtClean="0"/>
          </a:p>
          <a:p>
            <a:pPr lvl="1"/>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38</a:t>
            </a:fld>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2481450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Organisering</a:t>
            </a: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39</a:t>
            </a:fld>
            <a:endParaRPr lang="nb-NO"/>
          </a:p>
        </p:txBody>
      </p:sp>
      <p:pic>
        <p:nvPicPr>
          <p:cNvPr id="8" name="Plassholder for innhold 7"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843" y="1600200"/>
            <a:ext cx="6006313" cy="4349750"/>
          </a:xfrm>
        </p:spPr>
      </p:pic>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3009549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
            </a:r>
            <a:br>
              <a:rPr lang="nb-NO" dirty="0" smtClean="0"/>
            </a:br>
            <a:r>
              <a:rPr lang="nb-NO" dirty="0" smtClean="0"/>
              <a:t>INNHOLD</a:t>
            </a:r>
            <a:endParaRPr lang="nb-NO" dirty="0"/>
          </a:p>
        </p:txBody>
      </p:sp>
      <p:sp>
        <p:nvSpPr>
          <p:cNvPr id="3" name="Plassholder for innhold 2"/>
          <p:cNvSpPr>
            <a:spLocks noGrp="1"/>
          </p:cNvSpPr>
          <p:nvPr>
            <p:ph idx="1"/>
          </p:nvPr>
        </p:nvSpPr>
        <p:spPr/>
        <p:txBody>
          <a:bodyPr/>
          <a:lstStyle/>
          <a:p>
            <a:endParaRPr lang="nb-NO" dirty="0" smtClean="0"/>
          </a:p>
          <a:p>
            <a:endParaRPr lang="nb-NO" dirty="0"/>
          </a:p>
          <a:p>
            <a:r>
              <a:rPr lang="nb-NO" dirty="0" smtClean="0"/>
              <a:t>Besøk hos AUDI i </a:t>
            </a:r>
            <a:r>
              <a:rPr lang="nb-NO" dirty="0" err="1" smtClean="0"/>
              <a:t>Ingolstad</a:t>
            </a:r>
            <a:r>
              <a:rPr lang="nb-NO" dirty="0" smtClean="0"/>
              <a:t> </a:t>
            </a:r>
          </a:p>
          <a:p>
            <a:r>
              <a:rPr lang="nb-NO" dirty="0" smtClean="0"/>
              <a:t>Besøke den internasjonale bilmessa i Frankfurt hvor alle bilprodusentenes nyheter blir presentert</a:t>
            </a:r>
          </a:p>
          <a:p>
            <a:r>
              <a:rPr lang="nb-NO" dirty="0" smtClean="0"/>
              <a:t>Møte med TÜV NORD i Essen.</a:t>
            </a:r>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4</a:t>
            </a:fld>
            <a:endParaRPr lang="nb-NO"/>
          </a:p>
        </p:txBody>
      </p:sp>
    </p:spTree>
    <p:extLst>
      <p:ext uri="{BB962C8B-B14F-4D97-AF65-F5344CB8AC3E}">
        <p14:creationId xmlns:p14="http://schemas.microsoft.com/office/powerpoint/2010/main" val="1216664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850106"/>
          </a:xfrm>
        </p:spPr>
        <p:txBody>
          <a:bodyPr/>
          <a:lstStyle/>
          <a:p>
            <a:pPr algn="l"/>
            <a:r>
              <a:rPr lang="nb-NO" dirty="0" smtClean="0"/>
              <a:t/>
            </a:r>
            <a:br>
              <a:rPr lang="nb-NO" dirty="0" smtClean="0"/>
            </a:br>
            <a:r>
              <a:rPr lang="nb-NO" dirty="0" smtClean="0"/>
              <a:t>Godkjenning av komplette kjøretøy i tillegg til komponentgodkjenning</a:t>
            </a:r>
            <a:br>
              <a:rPr lang="nb-NO" dirty="0" smtClean="0"/>
            </a:br>
            <a:endParaRPr lang="nb-NO" dirty="0"/>
          </a:p>
        </p:txBody>
      </p:sp>
      <p:pic>
        <p:nvPicPr>
          <p:cNvPr id="6" name="Plassholder for innhold 5"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340768"/>
            <a:ext cx="7128792" cy="4813216"/>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40</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11056954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Tjenester TÜV Nord tilbyr i forbindelse med typegodkjenning</a:t>
            </a:r>
            <a:endParaRPr lang="nb-NO" dirty="0"/>
          </a:p>
        </p:txBody>
      </p:sp>
      <p:pic>
        <p:nvPicPr>
          <p:cNvPr id="6" name="Plassholder for innhold 5"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484784"/>
            <a:ext cx="7272808" cy="4465166"/>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41</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2999031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Godkjenning/testing av spesialkjøretøy</a:t>
            </a:r>
            <a:endParaRPr lang="nb-NO" dirty="0"/>
          </a:p>
        </p:txBody>
      </p:sp>
      <p:pic>
        <p:nvPicPr>
          <p:cNvPr id="6" name="Plassholder for innhold 5"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6995" y="1484784"/>
            <a:ext cx="7021389" cy="4465166"/>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42</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10205144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
            </a:r>
            <a:br>
              <a:rPr lang="nb-NO" dirty="0" smtClean="0"/>
            </a:br>
            <a:r>
              <a:rPr lang="nb-NO" dirty="0" smtClean="0"/>
              <a:t>Godkjenning av kjøretøy for import og eksport.</a:t>
            </a:r>
            <a:r>
              <a:rPr lang="nb-NO" b="1" dirty="0" smtClean="0"/>
              <a:t/>
            </a:r>
            <a:br>
              <a:rPr lang="nb-NO" b="1" dirty="0" smtClean="0"/>
            </a:br>
            <a:endParaRPr lang="nb-NO" dirty="0"/>
          </a:p>
        </p:txBody>
      </p:sp>
      <p:pic>
        <p:nvPicPr>
          <p:cNvPr id="10" name="Plassholder for innhold 9"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7277" y="1600200"/>
            <a:ext cx="5969446" cy="4349750"/>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43</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28318150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
            </a:r>
            <a:br>
              <a:rPr lang="nb-NO" dirty="0" smtClean="0"/>
            </a:br>
            <a:r>
              <a:rPr lang="nb-NO" dirty="0" smtClean="0"/>
              <a:t>Test av bremsekomponenter på aksling samt støy fra bremser</a:t>
            </a:r>
            <a:br>
              <a:rPr lang="nb-NO" dirty="0" smtClean="0"/>
            </a:br>
            <a:endParaRPr lang="nb-NO" dirty="0"/>
          </a:p>
        </p:txBody>
      </p:sp>
      <p:pic>
        <p:nvPicPr>
          <p:cNvPr id="6" name="Plassholder for innhold 5"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0270" y="1600200"/>
            <a:ext cx="5983459" cy="4349750"/>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44</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13042194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Test av bremseskiver, klosser og materialer for øvrig. Støy fra bremser.</a:t>
            </a:r>
            <a:endParaRPr lang="nb-NO" dirty="0"/>
          </a:p>
        </p:txBody>
      </p:sp>
      <p:pic>
        <p:nvPicPr>
          <p:cNvPr id="6" name="Plassholder for innhold 5"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6978" y="1600200"/>
            <a:ext cx="5970044" cy="4349750"/>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45</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2341882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Dynamiske tester av hjul</a:t>
            </a:r>
            <a:br>
              <a:rPr lang="nb-NO" dirty="0" smtClean="0"/>
            </a:br>
            <a:r>
              <a:rPr lang="nb-NO" dirty="0" smtClean="0"/>
              <a:t>Slagtester mot dekk/felg</a:t>
            </a:r>
            <a:endParaRPr lang="nb-NO" dirty="0"/>
          </a:p>
        </p:txBody>
      </p:sp>
      <p:pic>
        <p:nvPicPr>
          <p:cNvPr id="6" name="Plassholder for innhold 5"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364751"/>
            <a:ext cx="6840760" cy="4585199"/>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46</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6026390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
            </a:r>
            <a:br>
              <a:rPr lang="nb-NO" dirty="0" smtClean="0"/>
            </a:br>
            <a:r>
              <a:rPr lang="nb-NO" dirty="0" smtClean="0"/>
              <a:t>Avgasstester både stasjonært og for </a:t>
            </a:r>
            <a:br>
              <a:rPr lang="nb-NO" dirty="0" smtClean="0"/>
            </a:br>
            <a:r>
              <a:rPr lang="nb-NO" dirty="0" smtClean="0"/>
              <a:t>kjøretøy i bruk</a:t>
            </a:r>
            <a:br>
              <a:rPr lang="nb-NO" dirty="0" smtClean="0"/>
            </a:br>
            <a:endParaRPr lang="nb-NO" dirty="0"/>
          </a:p>
        </p:txBody>
      </p:sp>
      <p:pic>
        <p:nvPicPr>
          <p:cNvPr id="6" name="Plassholder for innhold 5"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8139" y="1600200"/>
            <a:ext cx="5947721" cy="4349750"/>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47</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18276953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Test av elektroniske komponenter</a:t>
            </a:r>
            <a:endParaRPr lang="nb-NO" dirty="0"/>
          </a:p>
        </p:txBody>
      </p:sp>
      <p:pic>
        <p:nvPicPr>
          <p:cNvPr id="6" name="Plassholder for innhold 5"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877" y="1600200"/>
            <a:ext cx="5966245" cy="4349750"/>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48</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39019705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Test av ytelse, utslipp og forbruk</a:t>
            </a:r>
            <a:endParaRPr lang="nb-NO" dirty="0"/>
          </a:p>
        </p:txBody>
      </p:sp>
      <p:pic>
        <p:nvPicPr>
          <p:cNvPr id="6" name="Plassholder for innhold 5"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4645" y="1600200"/>
            <a:ext cx="5954710" cy="4349750"/>
          </a:xfrm>
        </p:spPr>
      </p:pic>
      <p:sp>
        <p:nvSpPr>
          <p:cNvPr id="5" name="Plassholder for lysbildenummer 4"/>
          <p:cNvSpPr>
            <a:spLocks noGrp="1"/>
          </p:cNvSpPr>
          <p:nvPr>
            <p:ph type="sldNum" sz="quarter" idx="12"/>
          </p:nvPr>
        </p:nvSpPr>
        <p:spPr/>
        <p:txBody>
          <a:bodyPr/>
          <a:lstStyle/>
          <a:p>
            <a:fld id="{FF64B42D-26DC-4998-8302-0481C2DA99FD}" type="slidenum">
              <a:rPr lang="nb-NO" smtClean="0"/>
              <a:pPr/>
              <a:t>49</a:t>
            </a:fld>
            <a:endParaRPr lang="nb-NO"/>
          </a:p>
        </p:txBody>
      </p:sp>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3569730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6923112" cy="562074"/>
          </a:xfrm>
        </p:spPr>
        <p:txBody>
          <a:bodyPr/>
          <a:lstStyle/>
          <a:p>
            <a:r>
              <a:rPr lang="nn-NO" dirty="0" smtClean="0"/>
              <a:t/>
            </a:r>
            <a:br>
              <a:rPr lang="nn-NO" dirty="0" smtClean="0"/>
            </a:br>
            <a:r>
              <a:rPr lang="nn-NO" dirty="0" smtClean="0"/>
              <a:t>Møte </a:t>
            </a:r>
            <a:r>
              <a:rPr lang="nn-NO" dirty="0"/>
              <a:t>med Audi i Ingolstadt</a:t>
            </a:r>
            <a:br>
              <a:rPr lang="nn-NO" dirty="0"/>
            </a:br>
            <a:endParaRPr lang="nb-NO" dirty="0"/>
          </a:p>
        </p:txBody>
      </p:sp>
      <p:sp>
        <p:nvSpPr>
          <p:cNvPr id="3" name="Plassholder for innhold 2"/>
          <p:cNvSpPr>
            <a:spLocks noGrp="1"/>
          </p:cNvSpPr>
          <p:nvPr>
            <p:ph idx="1"/>
          </p:nvPr>
        </p:nvSpPr>
        <p:spPr>
          <a:xfrm>
            <a:off x="1212048" y="908720"/>
            <a:ext cx="7248384" cy="360040"/>
          </a:xfrm>
        </p:spPr>
        <p:txBody>
          <a:bodyPr/>
          <a:lstStyle/>
          <a:p>
            <a:pPr marL="0" indent="0">
              <a:buNone/>
            </a:pPr>
            <a:endParaRPr lang="nb-NO" sz="1600" dirty="0"/>
          </a:p>
          <a:p>
            <a:pPr marL="0" indent="0">
              <a:buNone/>
            </a:pPr>
            <a:endParaRPr lang="nb-NO" sz="1600" dirty="0" smtClean="0"/>
          </a:p>
          <a:p>
            <a:pPr marL="0" indent="0">
              <a:buNone/>
            </a:pPr>
            <a:endParaRPr lang="nb-NO" sz="1600" dirty="0" smtClean="0"/>
          </a:p>
          <a:p>
            <a:pPr marL="0" indent="0">
              <a:buNone/>
            </a:pPr>
            <a:endParaRPr lang="nb-NO" sz="1600" dirty="0"/>
          </a:p>
          <a:p>
            <a:pPr marL="0" indent="0">
              <a:buNone/>
            </a:pPr>
            <a:endParaRPr lang="nb-NO" sz="1600" dirty="0" smtClean="0"/>
          </a:p>
          <a:p>
            <a:pPr marL="0" indent="0">
              <a:buNone/>
            </a:pPr>
            <a:endParaRPr lang="nb-NO" sz="1600" dirty="0"/>
          </a:p>
          <a:p>
            <a:pPr marL="0" indent="0">
              <a:buNone/>
            </a:pPr>
            <a:endParaRPr lang="nb-NO" sz="1600" dirty="0" smtClean="0"/>
          </a:p>
          <a:p>
            <a:pPr marL="0" indent="0">
              <a:buNone/>
            </a:pPr>
            <a:endParaRPr lang="nb-NO" sz="1600" dirty="0"/>
          </a:p>
          <a:p>
            <a:pPr marL="0" indent="0">
              <a:buNone/>
            </a:pPr>
            <a:endParaRPr lang="nb-NO" sz="1600" b="1" dirty="0" smtClean="0"/>
          </a:p>
          <a:p>
            <a:pPr marL="0" indent="0">
              <a:buNone/>
            </a:pPr>
            <a:endParaRPr lang="nb-NO" sz="1600" b="1" dirty="0"/>
          </a:p>
          <a:p>
            <a:pPr marL="0" indent="0">
              <a:buNone/>
            </a:pPr>
            <a:r>
              <a:rPr lang="nb-NO" sz="1600" b="1" dirty="0" smtClean="0"/>
              <a:t>HENSIKT</a:t>
            </a:r>
          </a:p>
          <a:p>
            <a:r>
              <a:rPr lang="nb-NO" sz="1600" dirty="0" smtClean="0"/>
              <a:t>Vi ønsket å få bedre innsikt i hvordan en fabrikant arbeidet med testing og utstedelse av dokumentasjoner, hvordan det ble arbeidet med typegodkjenning og hvordan fabrikanten stilte seg til modifiseringer/ombygginger av deres kjøretøy. </a:t>
            </a:r>
          </a:p>
          <a:p>
            <a:pPr marL="0" indent="0">
              <a:buNone/>
            </a:pPr>
            <a:endParaRPr lang="nb-NO" sz="1600" dirty="0"/>
          </a:p>
          <a:p>
            <a:endParaRPr lang="nb-NO" sz="1600" dirty="0" smtClean="0"/>
          </a:p>
          <a:p>
            <a:endParaRPr lang="nb-NO" sz="1600" dirty="0"/>
          </a:p>
          <a:p>
            <a:pPr marL="0" indent="0">
              <a:buNone/>
            </a:pPr>
            <a:endParaRPr lang="nb-NO" sz="1600" dirty="0" smtClean="0"/>
          </a:p>
          <a:p>
            <a:endParaRPr lang="nb-NO" sz="1600" dirty="0" smtClean="0"/>
          </a:p>
          <a:p>
            <a:pPr marL="0" indent="0">
              <a:buNone/>
            </a:pPr>
            <a:endParaRPr lang="nb-NO" sz="1600" dirty="0" smtClean="0"/>
          </a:p>
          <a:p>
            <a:pPr marL="0" indent="0">
              <a:buNone/>
            </a:pPr>
            <a:endParaRPr lang="nb-NO" sz="1600" dirty="0"/>
          </a:p>
        </p:txBody>
      </p:sp>
      <p:sp>
        <p:nvSpPr>
          <p:cNvPr id="4" name="Plassholder for dato 3"/>
          <p:cNvSpPr>
            <a:spLocks noGrp="1"/>
          </p:cNvSpPr>
          <p:nvPr>
            <p:ph type="dt" sz="half" idx="10"/>
          </p:nvPr>
        </p:nvSpPr>
        <p:spPr/>
        <p:txBody>
          <a:bodyPr/>
          <a:lstStyle/>
          <a:p>
            <a:r>
              <a:rPr lang="nb-NO" smtClean="0"/>
              <a:t>25.01.2013</a:t>
            </a: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t>5</a:t>
            </a:fld>
            <a:endParaRPr lang="nb-NO"/>
          </a:p>
        </p:txBody>
      </p:sp>
      <p:pic>
        <p:nvPicPr>
          <p:cNvPr id="3127"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24744"/>
            <a:ext cx="528756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752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Presentasjon av Statens vegvesen</a:t>
            </a: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50</a:t>
            </a:fld>
            <a:endParaRPr lang="nb-NO"/>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2167" y="1600200"/>
            <a:ext cx="5799666" cy="43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dato 2"/>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3655785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Følgende tema ble diskutert på møte</a:t>
            </a:r>
            <a:br>
              <a:rPr lang="nb-NO" dirty="0" smtClean="0"/>
            </a:br>
            <a:endParaRPr lang="nb-NO" dirty="0"/>
          </a:p>
        </p:txBody>
      </p:sp>
      <p:sp>
        <p:nvSpPr>
          <p:cNvPr id="3" name="Plassholder for innhold 2"/>
          <p:cNvSpPr>
            <a:spLocks noGrp="1"/>
          </p:cNvSpPr>
          <p:nvPr>
            <p:ph idx="1"/>
          </p:nvPr>
        </p:nvSpPr>
        <p:spPr/>
        <p:txBody>
          <a:bodyPr/>
          <a:lstStyle/>
          <a:p>
            <a:r>
              <a:rPr lang="nb-NO" dirty="0" smtClean="0"/>
              <a:t>På hvilket grunnlag utsteder TÜV dokumentasjoner ift. endret effekt, turbomontering, endret bremsesystem, senke-/hevesett. </a:t>
            </a:r>
            <a:endParaRPr lang="nb-NO" dirty="0"/>
          </a:p>
          <a:p>
            <a:r>
              <a:rPr lang="nb-NO" dirty="0" smtClean="0"/>
              <a:t>Har TÜV underlagsdokumentasjon på det som dokumenteres</a:t>
            </a:r>
          </a:p>
          <a:p>
            <a:r>
              <a:rPr lang="nb-NO" dirty="0" smtClean="0"/>
              <a:t>På hvilket grunnlag utsteder TÜV dokumentasjon for kjøretøy de ikke har testet (not </a:t>
            </a:r>
            <a:r>
              <a:rPr lang="nb-NO" dirty="0" err="1" smtClean="0"/>
              <a:t>inspected</a:t>
            </a:r>
            <a:r>
              <a:rPr lang="nb-NO" dirty="0" smtClean="0"/>
              <a:t>)</a:t>
            </a:r>
          </a:p>
          <a:p>
            <a:r>
              <a:rPr lang="nb-NO" dirty="0" smtClean="0"/>
              <a:t>Dokumentasjon og testing av kjøretøy fra 3dje-land</a:t>
            </a:r>
          </a:p>
          <a:p>
            <a:endParaRPr lang="nb-NO" dirty="0"/>
          </a:p>
          <a:p>
            <a:endParaRPr lang="nb-NO" dirty="0" smtClean="0"/>
          </a:p>
          <a:p>
            <a:endParaRPr lang="nb-NO" dirty="0"/>
          </a:p>
          <a:p>
            <a:pPr marL="0" indent="0">
              <a:buNone/>
            </a:pP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51</a:t>
            </a:fld>
            <a:endParaRPr lang="nb-NO"/>
          </a:p>
        </p:txBody>
      </p:sp>
      <p:sp>
        <p:nvSpPr>
          <p:cNvPr id="4" name="Plassholder for dato 3"/>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214787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
            </a:r>
            <a:br>
              <a:rPr lang="nb-NO" dirty="0" smtClean="0"/>
            </a:br>
            <a:r>
              <a:rPr lang="nb-NO" dirty="0" smtClean="0"/>
              <a:t>Endret </a:t>
            </a:r>
            <a:r>
              <a:rPr lang="nb-NO" dirty="0"/>
              <a:t>effekt, turbomontering, endret bremsesystem, senke-/hevesett. </a:t>
            </a:r>
            <a:br>
              <a:rPr lang="nb-NO" dirty="0"/>
            </a:br>
            <a:endParaRPr lang="nb-NO" dirty="0"/>
          </a:p>
        </p:txBody>
      </p:sp>
      <p:sp>
        <p:nvSpPr>
          <p:cNvPr id="3" name="Plassholder for innhold 2"/>
          <p:cNvSpPr>
            <a:spLocks noGrp="1"/>
          </p:cNvSpPr>
          <p:nvPr>
            <p:ph idx="1"/>
          </p:nvPr>
        </p:nvSpPr>
        <p:spPr/>
        <p:txBody>
          <a:bodyPr/>
          <a:lstStyle/>
          <a:p>
            <a:r>
              <a:rPr lang="nb-NO" dirty="0" smtClean="0"/>
              <a:t>TÜV tester mot de samme rettsaktene som kjøretøyene opprinnelig er godkjent etter.</a:t>
            </a:r>
          </a:p>
          <a:p>
            <a:r>
              <a:rPr lang="nb-NO" dirty="0" smtClean="0"/>
              <a:t>De vurderer hvilke </a:t>
            </a:r>
            <a:r>
              <a:rPr lang="nb-NO" dirty="0"/>
              <a:t>av bilens komponenter </a:t>
            </a:r>
            <a:r>
              <a:rPr lang="nb-NO" dirty="0" smtClean="0"/>
              <a:t>som må testes på nytt etter modifiseringen. </a:t>
            </a:r>
          </a:p>
          <a:p>
            <a:pPr lvl="1"/>
            <a:r>
              <a:rPr lang="nb-NO" dirty="0" smtClean="0"/>
              <a:t>Eks</a:t>
            </a:r>
            <a:r>
              <a:rPr lang="nb-NO" dirty="0"/>
              <a:t>:</a:t>
            </a:r>
            <a:r>
              <a:rPr lang="nb-NO" dirty="0" smtClean="0"/>
              <a:t>  om ettermontering av turbo </a:t>
            </a:r>
            <a:r>
              <a:rPr lang="nb-NO" dirty="0"/>
              <a:t>vil utløse </a:t>
            </a:r>
            <a:r>
              <a:rPr lang="nb-NO" dirty="0" smtClean="0"/>
              <a:t>nye vurderinger/tester av bremser, dekk og avgass.</a:t>
            </a:r>
          </a:p>
          <a:p>
            <a:r>
              <a:rPr lang="nb-NO" dirty="0" smtClean="0"/>
              <a:t>De bruker tyske forskrifter i sine vurderinger som gjøres i forhold til ombygginger, på tilsvarende måte som vi bruker kapittel 7 i KF i våre vurderinger.</a:t>
            </a: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52</a:t>
            </a:fld>
            <a:endParaRPr lang="nb-NO"/>
          </a:p>
        </p:txBody>
      </p:sp>
      <p:sp>
        <p:nvSpPr>
          <p:cNvPr id="4" name="Plassholder for dato 3"/>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11761305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Underlagsdokumentasjon </a:t>
            </a:r>
            <a:r>
              <a:rPr lang="nb-NO" dirty="0"/>
              <a:t>på det som dokumenteres</a:t>
            </a:r>
            <a:br>
              <a:rPr lang="nb-NO" dirty="0"/>
            </a:br>
            <a:endParaRPr lang="nb-NO" dirty="0"/>
          </a:p>
        </p:txBody>
      </p:sp>
      <p:sp>
        <p:nvSpPr>
          <p:cNvPr id="3" name="Plassholder for innhold 2"/>
          <p:cNvSpPr>
            <a:spLocks noGrp="1"/>
          </p:cNvSpPr>
          <p:nvPr>
            <p:ph idx="1"/>
          </p:nvPr>
        </p:nvSpPr>
        <p:spPr>
          <a:xfrm>
            <a:off x="457200" y="1196752"/>
            <a:ext cx="8229600" cy="4753198"/>
          </a:xfrm>
        </p:spPr>
        <p:txBody>
          <a:bodyPr/>
          <a:lstStyle/>
          <a:p>
            <a:r>
              <a:rPr lang="nb-NO" dirty="0" smtClean="0"/>
              <a:t>Foruten underlag fra egne tester, bruker de underlag fra flere eksterne databaser de har kjøpt tilgang til. </a:t>
            </a:r>
          </a:p>
          <a:p>
            <a:pPr lvl="1"/>
            <a:r>
              <a:rPr lang="nb-NO" dirty="0" smtClean="0"/>
              <a:t>Eksempel. </a:t>
            </a:r>
            <a:r>
              <a:rPr lang="nb-NO" dirty="0" err="1" smtClean="0">
                <a:hlinkClick r:id="rId2"/>
              </a:rPr>
              <a:t>Audatex</a:t>
            </a:r>
            <a:r>
              <a:rPr lang="nb-NO" dirty="0" smtClean="0"/>
              <a:t> og </a:t>
            </a:r>
            <a:r>
              <a:rPr lang="nb-NO" dirty="0" smtClean="0">
                <a:hlinkClick r:id="rId3"/>
              </a:rPr>
              <a:t>CARFAX</a:t>
            </a:r>
            <a:r>
              <a:rPr lang="nb-NO" dirty="0" smtClean="0"/>
              <a:t>.</a:t>
            </a:r>
          </a:p>
          <a:p>
            <a:pPr lvl="1"/>
            <a:endParaRPr lang="nb-NO" dirty="0" smtClean="0"/>
          </a:p>
          <a:p>
            <a:pPr marL="342900" lvl="1" indent="-342900">
              <a:buBlip>
                <a:blip r:embed="rId4"/>
              </a:buBlip>
            </a:pPr>
            <a:r>
              <a:rPr lang="nb-NO" sz="2400" dirty="0" smtClean="0">
                <a:ea typeface="+mn-ea"/>
                <a:cs typeface="+mn-cs"/>
              </a:rPr>
              <a:t>Underlag fra egne tester kan fremlegges til myndighetene for visuell gjennomgang. TÜV </a:t>
            </a:r>
            <a:r>
              <a:rPr lang="nb-NO" sz="2400" dirty="0">
                <a:ea typeface="+mn-ea"/>
                <a:cs typeface="+mn-cs"/>
              </a:rPr>
              <a:t>vil ikke gi ut disse på papir eller elektronisk pga. </a:t>
            </a:r>
            <a:r>
              <a:rPr lang="nb-NO" sz="2400" dirty="0" smtClean="0">
                <a:ea typeface="+mn-ea"/>
                <a:cs typeface="+mn-cs"/>
              </a:rPr>
              <a:t>at </a:t>
            </a:r>
            <a:r>
              <a:rPr lang="nb-NO" sz="2400" dirty="0">
                <a:ea typeface="+mn-ea"/>
                <a:cs typeface="+mn-cs"/>
              </a:rPr>
              <a:t>dette kan bli brukt videre uten </a:t>
            </a:r>
            <a:r>
              <a:rPr lang="nb-NO" sz="2400" dirty="0" err="1">
                <a:ea typeface="+mn-ea"/>
                <a:cs typeface="+mn-cs"/>
              </a:rPr>
              <a:t>TÜV’s</a:t>
            </a:r>
            <a:r>
              <a:rPr lang="nb-NO" sz="2400" dirty="0">
                <a:ea typeface="+mn-ea"/>
                <a:cs typeface="+mn-cs"/>
              </a:rPr>
              <a:t> samtykke.</a:t>
            </a:r>
          </a:p>
          <a:p>
            <a:pPr marL="457200" lvl="1" indent="0">
              <a:buNone/>
            </a:pPr>
            <a:r>
              <a:rPr lang="nb-NO" dirty="0" smtClean="0"/>
              <a:t> </a:t>
            </a: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53</a:t>
            </a:fld>
            <a:endParaRPr lang="nb-NO"/>
          </a:p>
        </p:txBody>
      </p:sp>
      <p:sp>
        <p:nvSpPr>
          <p:cNvPr id="4" name="Plassholder for dato 3"/>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2592244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Distribusjon av dokumenter fra </a:t>
            </a:r>
            <a:br>
              <a:rPr lang="nb-NO" dirty="0" smtClean="0"/>
            </a:br>
            <a:r>
              <a:rPr lang="nb-NO" dirty="0" smtClean="0"/>
              <a:t>TÜV Nord</a:t>
            </a:r>
            <a:endParaRPr lang="nb-NO" dirty="0"/>
          </a:p>
        </p:txBody>
      </p:sp>
      <p:sp>
        <p:nvSpPr>
          <p:cNvPr id="3" name="Plassholder for innhold 2"/>
          <p:cNvSpPr>
            <a:spLocks noGrp="1"/>
          </p:cNvSpPr>
          <p:nvPr>
            <p:ph idx="1"/>
          </p:nvPr>
        </p:nvSpPr>
        <p:spPr/>
        <p:txBody>
          <a:bodyPr/>
          <a:lstStyle/>
          <a:p>
            <a:pPr marL="342900" lvl="1" indent="-342900">
              <a:buBlip>
                <a:blip r:embed="rId2"/>
              </a:buBlip>
            </a:pPr>
            <a:r>
              <a:rPr lang="nb-NO" dirty="0"/>
              <a:t>TÜV Nord sender heller ikke dokumenter i </a:t>
            </a:r>
            <a:r>
              <a:rPr lang="nb-NO" dirty="0" err="1"/>
              <a:t>pdf</a:t>
            </a:r>
            <a:r>
              <a:rPr lang="nb-NO" dirty="0"/>
              <a:t> </a:t>
            </a:r>
            <a:r>
              <a:rPr lang="nb-NO" dirty="0" smtClean="0"/>
              <a:t>som er generert elektronisk fra opprinnelig dokument på </a:t>
            </a:r>
            <a:r>
              <a:rPr lang="nb-NO" dirty="0"/>
              <a:t>e-post. De sender bare skannede dokumenter som også blir ettersendt i brev</a:t>
            </a:r>
            <a:r>
              <a:rPr lang="nb-NO" dirty="0" smtClean="0"/>
              <a:t>.</a:t>
            </a:r>
          </a:p>
          <a:p>
            <a:pPr marL="342900" lvl="1" indent="-342900">
              <a:buBlip>
                <a:blip r:embed="rId2"/>
              </a:buBlip>
            </a:pPr>
            <a:r>
              <a:rPr lang="nb-NO" dirty="0" smtClean="0"/>
              <a:t>I noen land har TÜV Nord avtalt med myndigheten at de kun sender attester til avtalt e-postadresse. Dvs. at det landets myndighet godtar ikke attester som har vært i bileiers befatning.</a:t>
            </a:r>
          </a:p>
          <a:p>
            <a:pPr marL="0" lvl="1" indent="0">
              <a:buNone/>
            </a:pPr>
            <a:endParaRPr lang="nb-NO" dirty="0"/>
          </a:p>
        </p:txBody>
      </p:sp>
      <p:sp>
        <p:nvSpPr>
          <p:cNvPr id="4" name="Plassholder for lysbildenummer 3"/>
          <p:cNvSpPr>
            <a:spLocks noGrp="1"/>
          </p:cNvSpPr>
          <p:nvPr>
            <p:ph type="sldNum" sz="quarter" idx="12"/>
          </p:nvPr>
        </p:nvSpPr>
        <p:spPr/>
        <p:txBody>
          <a:bodyPr/>
          <a:lstStyle/>
          <a:p>
            <a:fld id="{FF64B42D-26DC-4998-8302-0481C2DA99FD}" type="slidenum">
              <a:rPr lang="nb-NO" smtClean="0"/>
              <a:pPr/>
              <a:t>54</a:t>
            </a:fld>
            <a:endParaRPr lang="nb-NO"/>
          </a:p>
        </p:txBody>
      </p:sp>
      <p:sp>
        <p:nvSpPr>
          <p:cNvPr id="5" name="Plassholder for dato 4"/>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12395372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a:t>
            </a:r>
            <a:r>
              <a:rPr lang="nb-NO" dirty="0" smtClean="0"/>
              <a:t>okumentasjon </a:t>
            </a:r>
            <a:r>
              <a:rPr lang="nb-NO" dirty="0"/>
              <a:t>for kjøretøy de ikke har testet (not </a:t>
            </a:r>
            <a:r>
              <a:rPr lang="nb-NO" dirty="0" err="1"/>
              <a:t>inspected</a:t>
            </a:r>
            <a:r>
              <a:rPr lang="nb-NO" dirty="0"/>
              <a:t>)</a:t>
            </a:r>
            <a:br>
              <a:rPr lang="nb-NO" dirty="0"/>
            </a:br>
            <a:endParaRPr lang="nb-NO" dirty="0"/>
          </a:p>
        </p:txBody>
      </p:sp>
      <p:sp>
        <p:nvSpPr>
          <p:cNvPr id="3" name="Plassholder for innhold 2"/>
          <p:cNvSpPr>
            <a:spLocks noGrp="1"/>
          </p:cNvSpPr>
          <p:nvPr>
            <p:ph idx="1"/>
          </p:nvPr>
        </p:nvSpPr>
        <p:spPr>
          <a:xfrm>
            <a:off x="457200" y="1340768"/>
            <a:ext cx="8229600" cy="4609182"/>
          </a:xfrm>
        </p:spPr>
        <p:txBody>
          <a:bodyPr/>
          <a:lstStyle/>
          <a:p>
            <a:r>
              <a:rPr lang="nb-NO" sz="2000" dirty="0" smtClean="0"/>
              <a:t>De bruker data fra sin egen opparbeidete databank </a:t>
            </a:r>
            <a:r>
              <a:rPr lang="nb-NO" sz="2000" dirty="0"/>
              <a:t>på testede </a:t>
            </a:r>
            <a:r>
              <a:rPr lang="nb-NO" sz="2000" dirty="0" smtClean="0"/>
              <a:t>kjøretøyer.</a:t>
            </a:r>
          </a:p>
          <a:p>
            <a:r>
              <a:rPr lang="nb-NO" sz="2000" dirty="0" smtClean="0"/>
              <a:t>I tillegg bruker de databaser for typegodkjente kjøretøy (ETAES) og </a:t>
            </a:r>
            <a:r>
              <a:rPr lang="nb-NO" sz="2000" dirty="0"/>
              <a:t>databaser </a:t>
            </a:r>
            <a:r>
              <a:rPr lang="nb-NO" sz="2000" dirty="0" smtClean="0"/>
              <a:t>for nasjonale typegodkjenninger.</a:t>
            </a:r>
          </a:p>
          <a:p>
            <a:pPr lvl="1"/>
            <a:r>
              <a:rPr lang="nb-NO" sz="1600" dirty="0" smtClean="0"/>
              <a:t>For eksempel </a:t>
            </a:r>
            <a:r>
              <a:rPr lang="nb-NO" sz="1600" dirty="0" err="1" smtClean="0"/>
              <a:t>Audatex</a:t>
            </a:r>
            <a:endParaRPr lang="nb-NO" sz="1600" dirty="0" smtClean="0"/>
          </a:p>
          <a:p>
            <a:endParaRPr lang="nb-NO" sz="2000" dirty="0"/>
          </a:p>
          <a:p>
            <a:r>
              <a:rPr lang="nb-NO" sz="2000" dirty="0" smtClean="0"/>
              <a:t>De har også tilgang til data hos </a:t>
            </a:r>
            <a:r>
              <a:rPr lang="nb-NO" sz="2000" dirty="0"/>
              <a:t>enkelte </a:t>
            </a:r>
            <a:r>
              <a:rPr lang="nb-NO" sz="2000" dirty="0" smtClean="0"/>
              <a:t>bilfabrikanter.</a:t>
            </a:r>
          </a:p>
          <a:p>
            <a:pPr marL="0" indent="0">
              <a:buNone/>
            </a:pPr>
            <a:endParaRPr lang="nb-NO" sz="2000" dirty="0" smtClean="0"/>
          </a:p>
          <a:p>
            <a:r>
              <a:rPr lang="nb-NO" sz="2000" dirty="0"/>
              <a:t>TÜV Nord forutsetter </a:t>
            </a:r>
            <a:r>
              <a:rPr lang="nb-NO" sz="2000" dirty="0" smtClean="0"/>
              <a:t>at kontrollmyndigheten i godkjenningslandet kontrollerer originaliteten på kjøretøyet som fremstilles (Vår merknad: på tilsvarende måte som SVV kontrollerer at et kjøretøy som fremstilles til enkeltgodkjenning er i overenstemmelse med dokumentasjonen som fabrikanten fremlegger).    </a:t>
            </a:r>
            <a:endParaRPr lang="nb-NO" sz="2000"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55</a:t>
            </a:fld>
            <a:endParaRPr lang="nb-NO" dirty="0"/>
          </a:p>
        </p:txBody>
      </p:sp>
      <p:sp>
        <p:nvSpPr>
          <p:cNvPr id="4" name="Plassholder for dato 3"/>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23384208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994122"/>
          </a:xfrm>
        </p:spPr>
        <p:txBody>
          <a:bodyPr/>
          <a:lstStyle/>
          <a:p>
            <a:r>
              <a:rPr lang="nb-NO" dirty="0"/>
              <a:t>Dokumentasjon og testing av kjøretøy fra </a:t>
            </a:r>
            <a:r>
              <a:rPr lang="nb-NO" dirty="0" smtClean="0"/>
              <a:t>tredje-land</a:t>
            </a:r>
            <a:r>
              <a:rPr lang="nb-NO" dirty="0"/>
              <a:t/>
            </a:r>
            <a:br>
              <a:rPr lang="nb-NO" dirty="0"/>
            </a:br>
            <a:endParaRPr lang="nb-NO" dirty="0"/>
          </a:p>
        </p:txBody>
      </p:sp>
      <p:sp>
        <p:nvSpPr>
          <p:cNvPr id="3" name="Plassholder for innhold 2"/>
          <p:cNvSpPr>
            <a:spLocks noGrp="1"/>
          </p:cNvSpPr>
          <p:nvPr>
            <p:ph idx="1"/>
          </p:nvPr>
        </p:nvSpPr>
        <p:spPr/>
        <p:txBody>
          <a:bodyPr/>
          <a:lstStyle/>
          <a:p>
            <a:r>
              <a:rPr lang="nb-NO" dirty="0"/>
              <a:t>TÜV utfører </a:t>
            </a:r>
            <a:r>
              <a:rPr lang="nb-NO" dirty="0" smtClean="0"/>
              <a:t>tester enten etter tysk regelverk eller etter forordning (EU). 183/2011.</a:t>
            </a:r>
          </a:p>
          <a:p>
            <a:r>
              <a:rPr lang="nb-NO" dirty="0"/>
              <a:t>TÜV bruker merkeplaten (</a:t>
            </a:r>
            <a:r>
              <a:rPr lang="nb-NO" dirty="0" err="1" smtClean="0"/>
              <a:t>label</a:t>
            </a:r>
            <a:r>
              <a:rPr lang="nb-NO" dirty="0" smtClean="0"/>
              <a:t>) </a:t>
            </a:r>
            <a:r>
              <a:rPr lang="nb-NO" dirty="0"/>
              <a:t>som utgangspunkt </a:t>
            </a:r>
            <a:r>
              <a:rPr lang="nb-NO" dirty="0" smtClean="0"/>
              <a:t>for å </a:t>
            </a:r>
            <a:r>
              <a:rPr lang="nb-NO" dirty="0"/>
              <a:t>identifisere </a:t>
            </a:r>
            <a:r>
              <a:rPr lang="nb-NO" dirty="0" smtClean="0"/>
              <a:t>US-kjøretøyers </a:t>
            </a:r>
            <a:r>
              <a:rPr lang="nb-NO" dirty="0"/>
              <a:t>tekniske spesifikasjoner</a:t>
            </a:r>
            <a:r>
              <a:rPr lang="nb-NO" dirty="0" smtClean="0"/>
              <a:t>.</a:t>
            </a:r>
          </a:p>
          <a:p>
            <a:r>
              <a:rPr lang="nb-NO" dirty="0"/>
              <a:t>TÜV har kompetanse til å </a:t>
            </a:r>
            <a:r>
              <a:rPr lang="nb-NO" dirty="0" smtClean="0"/>
              <a:t>verifisere kjøretøyenes tekniske utrustninger (dekoder opplysningene på kjøretøyene).</a:t>
            </a:r>
            <a:endParaRPr lang="nb-NO" dirty="0"/>
          </a:p>
          <a:p>
            <a:r>
              <a:rPr lang="nb-NO" dirty="0" smtClean="0"/>
              <a:t>Data fra TÜV for </a:t>
            </a:r>
            <a:r>
              <a:rPr lang="nb-NO" dirty="0"/>
              <a:t>et </a:t>
            </a:r>
            <a:r>
              <a:rPr lang="nb-NO" dirty="0" smtClean="0"/>
              <a:t>enkeltgodkjent </a:t>
            </a:r>
            <a:r>
              <a:rPr lang="nb-NO" dirty="0"/>
              <a:t>US kjøretøy vil være tilsvarende som </a:t>
            </a:r>
            <a:r>
              <a:rPr lang="nb-NO" dirty="0" smtClean="0"/>
              <a:t>for et </a:t>
            </a:r>
            <a:r>
              <a:rPr lang="nb-NO" dirty="0"/>
              <a:t>kjøretøy som er </a:t>
            </a:r>
            <a:r>
              <a:rPr lang="nb-NO" dirty="0" smtClean="0"/>
              <a:t>småserie-godkjent.</a:t>
            </a: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56</a:t>
            </a:fld>
            <a:endParaRPr lang="nb-NO"/>
          </a:p>
        </p:txBody>
      </p:sp>
      <p:sp>
        <p:nvSpPr>
          <p:cNvPr id="4" name="Plassholder for dato 3"/>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19010504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Dokumentasjon og testing av kjøretøy fra </a:t>
            </a:r>
            <a:r>
              <a:rPr lang="nb-NO" dirty="0" smtClean="0"/>
              <a:t>tredje-land</a:t>
            </a:r>
            <a:r>
              <a:rPr lang="nb-NO" dirty="0"/>
              <a:t/>
            </a:r>
            <a:br>
              <a:rPr lang="nb-NO" dirty="0"/>
            </a:br>
            <a:endParaRPr lang="nb-NO" dirty="0"/>
          </a:p>
        </p:txBody>
      </p:sp>
      <p:sp>
        <p:nvSpPr>
          <p:cNvPr id="3" name="Plassholder for innhold 2"/>
          <p:cNvSpPr>
            <a:spLocks noGrp="1"/>
          </p:cNvSpPr>
          <p:nvPr>
            <p:ph idx="1"/>
          </p:nvPr>
        </p:nvSpPr>
        <p:spPr>
          <a:xfrm>
            <a:off x="457200" y="1340768"/>
            <a:ext cx="8229600" cy="4609182"/>
          </a:xfrm>
        </p:spPr>
        <p:txBody>
          <a:bodyPr/>
          <a:lstStyle/>
          <a:p>
            <a:r>
              <a:rPr lang="nb-NO" dirty="0" smtClean="0"/>
              <a:t>Bremser</a:t>
            </a:r>
          </a:p>
          <a:p>
            <a:pPr marL="457200" lvl="1" indent="0">
              <a:buNone/>
            </a:pPr>
            <a:r>
              <a:rPr lang="nb-NO" dirty="0" smtClean="0"/>
              <a:t>Hagemann </a:t>
            </a:r>
            <a:r>
              <a:rPr lang="nb-NO" dirty="0"/>
              <a:t>viste til at bremsekravene for personbiler i EU og USA er i utgangspunktet </a:t>
            </a:r>
            <a:r>
              <a:rPr lang="nb-NO" dirty="0" smtClean="0"/>
              <a:t>bygger på ECE regulativene. Når </a:t>
            </a:r>
            <a:r>
              <a:rPr lang="nb-NO" dirty="0"/>
              <a:t>det fremkommer av </a:t>
            </a:r>
            <a:r>
              <a:rPr lang="nb-NO" dirty="0" smtClean="0"/>
              <a:t>merkeplaten </a:t>
            </a:r>
            <a:r>
              <a:rPr lang="nb-NO" dirty="0"/>
              <a:t>at den tilfredsstiller FMVSS 135 kravene til </a:t>
            </a:r>
            <a:r>
              <a:rPr lang="nb-NO" dirty="0" smtClean="0"/>
              <a:t>bremser </a:t>
            </a:r>
            <a:r>
              <a:rPr lang="nb-NO" dirty="0"/>
              <a:t>klarer den også kravene i EU. </a:t>
            </a:r>
            <a:r>
              <a:rPr lang="nb-NO" dirty="0" smtClean="0"/>
              <a:t>Med </a:t>
            </a:r>
            <a:r>
              <a:rPr lang="nb-NO" dirty="0"/>
              <a:t>dette som utgangspunkt </a:t>
            </a:r>
            <a:r>
              <a:rPr lang="nb-NO" dirty="0" smtClean="0"/>
              <a:t>dokumenterer de at </a:t>
            </a:r>
            <a:r>
              <a:rPr lang="nb-NO" dirty="0"/>
              <a:t>kravene til bremser er </a:t>
            </a:r>
            <a:r>
              <a:rPr lang="nb-NO" dirty="0" smtClean="0"/>
              <a:t>ivaretatt (dette framgår også av 2007/46/EF </a:t>
            </a:r>
            <a:r>
              <a:rPr lang="nb-NO" dirty="0"/>
              <a:t>– </a:t>
            </a:r>
            <a:r>
              <a:rPr lang="nb-NO" dirty="0" smtClean="0"/>
              <a:t>(EU) nr. 183/2011</a:t>
            </a:r>
            <a:r>
              <a:rPr lang="nb-NO" dirty="0"/>
              <a:t>).</a:t>
            </a:r>
          </a:p>
          <a:p>
            <a:pPr marL="457200" lvl="1" indent="0">
              <a:buNone/>
            </a:pPr>
            <a:endParaRPr lang="nb-NO" dirty="0" smtClean="0"/>
          </a:p>
          <a:p>
            <a:r>
              <a:rPr lang="nb-NO" sz="2000" dirty="0" smtClean="0"/>
              <a:t>På enkelte US-kjøretøyer som er produsert for land utenfor USA, som for eks. for Mexico, kommer ikke dette frem av merkeplaten. Dersom TÜV </a:t>
            </a:r>
            <a:r>
              <a:rPr lang="nb-NO" sz="2000" dirty="0"/>
              <a:t>ikke </a:t>
            </a:r>
            <a:r>
              <a:rPr lang="nb-NO" sz="2000" dirty="0" smtClean="0"/>
              <a:t>har testet likt kjøretøy tidligere må kjøretøyet testes, eller reservedelen sammenliknes med testede utgaver.  </a:t>
            </a:r>
          </a:p>
          <a:p>
            <a:endParaRPr lang="nb-NO" sz="2000"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57</a:t>
            </a:fld>
            <a:endParaRPr lang="nb-NO"/>
          </a:p>
        </p:txBody>
      </p:sp>
      <p:sp>
        <p:nvSpPr>
          <p:cNvPr id="4" name="Plassholder for dato 3"/>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1648281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Dokumentasjon og testing av kjøretøy fra </a:t>
            </a:r>
            <a:r>
              <a:rPr lang="nb-NO" dirty="0" smtClean="0"/>
              <a:t>tredje-land</a:t>
            </a:r>
            <a:endParaRPr lang="nb-NO" dirty="0"/>
          </a:p>
        </p:txBody>
      </p:sp>
      <p:sp>
        <p:nvSpPr>
          <p:cNvPr id="3" name="Plassholder for innhold 2"/>
          <p:cNvSpPr>
            <a:spLocks noGrp="1"/>
          </p:cNvSpPr>
          <p:nvPr>
            <p:ph idx="1"/>
          </p:nvPr>
        </p:nvSpPr>
        <p:spPr>
          <a:xfrm>
            <a:off x="457200" y="1484784"/>
            <a:ext cx="8229600" cy="4465166"/>
          </a:xfrm>
        </p:spPr>
        <p:txBody>
          <a:bodyPr/>
          <a:lstStyle/>
          <a:p>
            <a:r>
              <a:rPr lang="nb-NO" dirty="0" err="1" smtClean="0"/>
              <a:t>Hovedlykter</a:t>
            </a:r>
            <a:r>
              <a:rPr lang="nb-NO" dirty="0" smtClean="0"/>
              <a:t> m/lyskilde </a:t>
            </a:r>
            <a:r>
              <a:rPr lang="nb-NO" dirty="0"/>
              <a:t>må testes i laboratorier, noe de fikk utført hos et laboratorium i Berlin</a:t>
            </a:r>
            <a:r>
              <a:rPr lang="nb-NO" dirty="0" smtClean="0"/>
              <a:t>.</a:t>
            </a:r>
          </a:p>
          <a:p>
            <a:r>
              <a:rPr lang="nb-NO" dirty="0" smtClean="0"/>
              <a:t>Øvrige lys med US merking vurderes på tilsvarende måte som i Norge. </a:t>
            </a:r>
            <a:endParaRPr lang="nb-NO" dirty="0"/>
          </a:p>
          <a:p>
            <a:r>
              <a:rPr lang="nb-NO" dirty="0" smtClean="0"/>
              <a:t>Elektromagnetisk kompatibilitet, </a:t>
            </a:r>
            <a:r>
              <a:rPr lang="nb-NO" dirty="0"/>
              <a:t>testes.</a:t>
            </a:r>
          </a:p>
          <a:p>
            <a:r>
              <a:rPr lang="nb-NO" dirty="0" smtClean="0"/>
              <a:t>Avgass </a:t>
            </a:r>
            <a:r>
              <a:rPr lang="nb-NO" dirty="0"/>
              <a:t>testes (euro 5 </a:t>
            </a:r>
            <a:r>
              <a:rPr lang="nb-NO" dirty="0" smtClean="0"/>
              <a:t>test koster ca</a:t>
            </a:r>
            <a:r>
              <a:rPr lang="nb-NO" dirty="0"/>
              <a:t>.</a:t>
            </a:r>
            <a:r>
              <a:rPr lang="nb-NO" dirty="0" smtClean="0"/>
              <a:t> </a:t>
            </a:r>
            <a:r>
              <a:rPr lang="nb-NO" dirty="0"/>
              <a:t>1300 </a:t>
            </a:r>
            <a:r>
              <a:rPr lang="nb-NO" dirty="0" smtClean="0"/>
              <a:t>€).</a:t>
            </a:r>
            <a:endParaRPr lang="nb-NO" dirty="0"/>
          </a:p>
          <a:p>
            <a:r>
              <a:rPr lang="nb-NO" dirty="0" smtClean="0"/>
              <a:t>Sikt fra førerplass </a:t>
            </a:r>
            <a:r>
              <a:rPr lang="nb-NO" dirty="0"/>
              <a:t>testes </a:t>
            </a:r>
            <a:r>
              <a:rPr lang="nb-NO" dirty="0" smtClean="0"/>
              <a:t>for eks. med laserlys.</a:t>
            </a:r>
            <a:endParaRPr lang="nb-NO" dirty="0" smtClean="0">
              <a:solidFill>
                <a:srgbClr val="FF0000"/>
              </a:solidFill>
            </a:endParaRPr>
          </a:p>
          <a:p>
            <a:r>
              <a:rPr lang="nb-NO" dirty="0" smtClean="0"/>
              <a:t>Utstyr </a:t>
            </a:r>
            <a:r>
              <a:rPr lang="nb-NO" dirty="0"/>
              <a:t>testes (eks topphastighet</a:t>
            </a:r>
            <a:r>
              <a:rPr lang="nb-NO" dirty="0" smtClean="0"/>
              <a:t>).</a:t>
            </a:r>
            <a:endParaRPr lang="nb-NO" dirty="0"/>
          </a:p>
          <a:p>
            <a:pPr marL="0" indent="0">
              <a:buNone/>
            </a:pPr>
            <a:r>
              <a:rPr lang="nb-NO" dirty="0"/>
              <a:t/>
            </a:r>
            <a:br>
              <a:rPr lang="nb-NO" dirty="0"/>
            </a:br>
            <a:endParaRPr lang="nb-NO" dirty="0"/>
          </a:p>
        </p:txBody>
      </p:sp>
      <p:sp>
        <p:nvSpPr>
          <p:cNvPr id="5" name="Plassholder for lysbildenummer 4"/>
          <p:cNvSpPr>
            <a:spLocks noGrp="1"/>
          </p:cNvSpPr>
          <p:nvPr>
            <p:ph type="sldNum" sz="quarter" idx="12"/>
          </p:nvPr>
        </p:nvSpPr>
        <p:spPr/>
        <p:txBody>
          <a:bodyPr/>
          <a:lstStyle/>
          <a:p>
            <a:fld id="{FF64B42D-26DC-4998-8302-0481C2DA99FD}" type="slidenum">
              <a:rPr lang="nb-NO" smtClean="0"/>
              <a:pPr/>
              <a:t>58</a:t>
            </a:fld>
            <a:endParaRPr lang="nb-NO"/>
          </a:p>
        </p:txBody>
      </p:sp>
      <p:sp>
        <p:nvSpPr>
          <p:cNvPr id="4" name="Plassholder for dato 3"/>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1012803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Annet fra TÜV</a:t>
            </a:r>
            <a:endParaRPr lang="nb-NO" dirty="0"/>
          </a:p>
        </p:txBody>
      </p:sp>
      <p:sp>
        <p:nvSpPr>
          <p:cNvPr id="3" name="Plassholder for innhold 2"/>
          <p:cNvSpPr>
            <a:spLocks noGrp="1"/>
          </p:cNvSpPr>
          <p:nvPr>
            <p:ph idx="1"/>
          </p:nvPr>
        </p:nvSpPr>
        <p:spPr>
          <a:xfrm>
            <a:off x="457200" y="1484784"/>
            <a:ext cx="8229600" cy="4248472"/>
          </a:xfrm>
        </p:spPr>
        <p:txBody>
          <a:bodyPr/>
          <a:lstStyle/>
          <a:p>
            <a:pPr>
              <a:spcAft>
                <a:spcPts val="1000"/>
              </a:spcAft>
            </a:pPr>
            <a:r>
              <a:rPr lang="nb-NO" dirty="0" smtClean="0">
                <a:latin typeface="Calibri"/>
                <a:ea typeface="Calibri"/>
                <a:cs typeface="Times New Roman"/>
              </a:rPr>
              <a:t>Erfaring med at enkelte asiatiske kjøretøyer ikke er bygget etter våre eller US krav.</a:t>
            </a:r>
          </a:p>
          <a:p>
            <a:pPr>
              <a:spcAft>
                <a:spcPts val="1000"/>
              </a:spcAft>
            </a:pPr>
            <a:r>
              <a:rPr lang="nb-NO" dirty="0" smtClean="0">
                <a:latin typeface="Calibri"/>
                <a:ea typeface="Calibri"/>
                <a:cs typeface="Times New Roman"/>
              </a:rPr>
              <a:t>Eks har de sett at det kommer biler uten teleskopisk rattstamme, katalysator og varmesystem.</a:t>
            </a:r>
          </a:p>
          <a:p>
            <a:pPr>
              <a:spcAft>
                <a:spcPts val="1000"/>
              </a:spcAft>
            </a:pPr>
            <a:r>
              <a:rPr lang="nb-NO" dirty="0" smtClean="0">
                <a:latin typeface="Calibri"/>
                <a:ea typeface="Calibri"/>
                <a:cs typeface="Times New Roman"/>
              </a:rPr>
              <a:t>US bremsekrav gjelder ikke for tilhengere og vil ikke ha mulighet for godkjenning i Tyskland uten ombygging til EU krav.</a:t>
            </a:r>
          </a:p>
          <a:p>
            <a:pPr>
              <a:spcAft>
                <a:spcPts val="1000"/>
              </a:spcAft>
            </a:pPr>
            <a:r>
              <a:rPr lang="nb-NO" dirty="0" err="1" smtClean="0">
                <a:latin typeface="Calibri"/>
                <a:ea typeface="Calibri"/>
                <a:cs typeface="Times New Roman"/>
              </a:rPr>
              <a:t>Bremsetest</a:t>
            </a:r>
            <a:r>
              <a:rPr lang="nb-NO" dirty="0" smtClean="0">
                <a:latin typeface="Calibri"/>
                <a:ea typeface="Calibri"/>
                <a:cs typeface="Times New Roman"/>
              </a:rPr>
              <a:t> for en slik tilhenger kan koste opptil 7000-7500 €.</a:t>
            </a:r>
            <a:r>
              <a:rPr lang="nb-NO" dirty="0">
                <a:latin typeface="Calibri"/>
                <a:ea typeface="Calibri"/>
                <a:cs typeface="Times New Roman"/>
              </a:rPr>
              <a:t> </a:t>
            </a:r>
          </a:p>
          <a:p>
            <a:endParaRPr lang="nb-NO" dirty="0"/>
          </a:p>
        </p:txBody>
      </p:sp>
      <p:sp>
        <p:nvSpPr>
          <p:cNvPr id="4" name="Plassholder for lysbildenummer 3"/>
          <p:cNvSpPr>
            <a:spLocks noGrp="1"/>
          </p:cNvSpPr>
          <p:nvPr>
            <p:ph type="sldNum" sz="quarter" idx="12"/>
          </p:nvPr>
        </p:nvSpPr>
        <p:spPr/>
        <p:txBody>
          <a:bodyPr/>
          <a:lstStyle/>
          <a:p>
            <a:fld id="{FF64B42D-26DC-4998-8302-0481C2DA99FD}" type="slidenum">
              <a:rPr lang="nb-NO" smtClean="0"/>
              <a:pPr/>
              <a:t>59</a:t>
            </a:fld>
            <a:endParaRPr lang="nb-NO"/>
          </a:p>
        </p:txBody>
      </p:sp>
      <p:sp>
        <p:nvSpPr>
          <p:cNvPr id="5" name="Plassholder for dato 4"/>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78979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r>
              <a:rPr lang="nb-NO" smtClean="0"/>
              <a:t>25.01.2013</a:t>
            </a:r>
            <a:endParaRPr lang="nb-NO"/>
          </a:p>
        </p:txBody>
      </p:sp>
      <p:sp>
        <p:nvSpPr>
          <p:cNvPr id="4" name="Plassholder for lysbildenummer 3"/>
          <p:cNvSpPr>
            <a:spLocks noGrp="1"/>
          </p:cNvSpPr>
          <p:nvPr>
            <p:ph type="sldNum" sz="quarter" idx="12"/>
          </p:nvPr>
        </p:nvSpPr>
        <p:spPr/>
        <p:txBody>
          <a:bodyPr/>
          <a:lstStyle/>
          <a:p>
            <a:fld id="{FF64B42D-26DC-4998-8302-0481C2DA99FD}" type="slidenum">
              <a:rPr lang="nb-NO" smtClean="0"/>
              <a:t>6</a:t>
            </a:fld>
            <a:endParaRPr lang="nb-NO"/>
          </a:p>
        </p:txBody>
      </p:sp>
      <p:sp>
        <p:nvSpPr>
          <p:cNvPr id="7" name="Tittel 1"/>
          <p:cNvSpPr>
            <a:spLocks noGrp="1"/>
          </p:cNvSpPr>
          <p:nvPr>
            <p:ph idx="1"/>
          </p:nvPr>
        </p:nvSpPr>
        <p:spPr>
          <a:xfrm>
            <a:off x="457200" y="764704"/>
            <a:ext cx="8218488" cy="5185246"/>
          </a:xfrm>
        </p:spPr>
        <p:txBody>
          <a:bodyPr/>
          <a:lstStyle/>
          <a:p>
            <a:pPr marL="0" indent="0" algn="ctr">
              <a:buNone/>
            </a:pPr>
            <a:r>
              <a:rPr lang="nn-NO" sz="3200" dirty="0"/>
              <a:t>Møte med Audi i Ingolstadt</a:t>
            </a:r>
            <a:endParaRPr lang="nb-NO" sz="1600" dirty="0"/>
          </a:p>
          <a:p>
            <a:pPr marL="0" indent="0">
              <a:buNone/>
            </a:pPr>
            <a:endParaRPr lang="nb-NO" sz="1600" dirty="0" smtClean="0"/>
          </a:p>
          <a:p>
            <a:pPr marL="0" indent="0">
              <a:buNone/>
            </a:pPr>
            <a:r>
              <a:rPr lang="nb-NO" sz="1600" dirty="0" smtClean="0"/>
              <a:t>Vi ankom AUDI Forum i Ingolstadt 17.september </a:t>
            </a:r>
            <a:r>
              <a:rPr lang="nb-NO" sz="1600" dirty="0" err="1" smtClean="0"/>
              <a:t>kl</a:t>
            </a:r>
            <a:r>
              <a:rPr lang="nb-NO" sz="1600" dirty="0" smtClean="0"/>
              <a:t> 10:00. Vi ble tatt i mot av Anita </a:t>
            </a:r>
            <a:r>
              <a:rPr lang="nb-NO" sz="1600" dirty="0" err="1" smtClean="0"/>
              <a:t>Hofmayer</a:t>
            </a:r>
            <a:r>
              <a:rPr lang="nb-NO" sz="1600" dirty="0" smtClean="0"/>
              <a:t> som var vår guide under fabrikkbesøket.</a:t>
            </a:r>
          </a:p>
          <a:p>
            <a:pPr marL="0" indent="0">
              <a:buNone/>
            </a:pPr>
            <a:endParaRPr lang="nb-NO" sz="1600" dirty="0"/>
          </a:p>
          <a:p>
            <a:pPr marL="0" indent="0">
              <a:buNone/>
            </a:pPr>
            <a:r>
              <a:rPr lang="nb-NO" sz="1600" dirty="0" smtClean="0"/>
              <a:t>Besøket startet med en guidet tur gjennom produksjonsanlegget for Audi A3.</a:t>
            </a:r>
          </a:p>
          <a:p>
            <a:pPr marL="0" indent="0">
              <a:buNone/>
            </a:pPr>
            <a:r>
              <a:rPr lang="nb-NO" sz="1600" dirty="0" smtClean="0"/>
              <a:t> </a:t>
            </a:r>
            <a:endParaRPr lang="nb-NO" sz="1600" dirty="0"/>
          </a:p>
          <a:p>
            <a:pPr marL="0" indent="0">
              <a:buNone/>
            </a:pPr>
            <a:endParaRPr lang="nb-NO" sz="1600" dirty="0" smtClean="0"/>
          </a:p>
          <a:p>
            <a:pPr marL="0" indent="0">
              <a:buNone/>
            </a:pPr>
            <a:endParaRPr lang="nb-NO" sz="1600" dirty="0" smtClean="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573016"/>
            <a:ext cx="18002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723" y="3573016"/>
            <a:ext cx="23336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722" y="4797152"/>
            <a:ext cx="23336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3573016"/>
            <a:ext cx="30003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079" y="4797152"/>
            <a:ext cx="3000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4252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16632"/>
            <a:ext cx="8229600" cy="1080120"/>
          </a:xfrm>
        </p:spPr>
        <p:txBody>
          <a:bodyPr/>
          <a:lstStyle/>
          <a:p>
            <a:r>
              <a:rPr lang="nb-NO" dirty="0" smtClean="0"/>
              <a:t>Annet fra TÜV</a:t>
            </a:r>
            <a:endParaRPr lang="nb-NO" dirty="0"/>
          </a:p>
        </p:txBody>
      </p:sp>
      <p:sp>
        <p:nvSpPr>
          <p:cNvPr id="3" name="Plassholder for innhold 2"/>
          <p:cNvSpPr>
            <a:spLocks noGrp="1"/>
          </p:cNvSpPr>
          <p:nvPr>
            <p:ph idx="1"/>
          </p:nvPr>
        </p:nvSpPr>
        <p:spPr>
          <a:xfrm>
            <a:off x="457200" y="764704"/>
            <a:ext cx="8229600" cy="5185246"/>
          </a:xfrm>
        </p:spPr>
        <p:txBody>
          <a:bodyPr/>
          <a:lstStyle/>
          <a:p>
            <a:pPr>
              <a:lnSpc>
                <a:spcPct val="115000"/>
              </a:lnSpc>
              <a:spcAft>
                <a:spcPts val="600"/>
              </a:spcAft>
            </a:pPr>
            <a:r>
              <a:rPr lang="nb-NO" dirty="0">
                <a:latin typeface="Calibri"/>
                <a:ea typeface="Calibri"/>
                <a:cs typeface="Times New Roman"/>
              </a:rPr>
              <a:t>MC</a:t>
            </a:r>
          </a:p>
          <a:p>
            <a:pPr lvl="1">
              <a:lnSpc>
                <a:spcPct val="115000"/>
              </a:lnSpc>
              <a:spcAft>
                <a:spcPts val="600"/>
              </a:spcAft>
            </a:pPr>
            <a:r>
              <a:rPr lang="nb-NO" dirty="0">
                <a:latin typeface="Calibri"/>
                <a:ea typeface="Calibri"/>
                <a:cs typeface="Times New Roman"/>
              </a:rPr>
              <a:t>Hvis TUV Nord får </a:t>
            </a:r>
            <a:r>
              <a:rPr lang="nb-NO" dirty="0" err="1" smtClean="0">
                <a:latin typeface="Calibri"/>
                <a:ea typeface="Calibri"/>
                <a:cs typeface="Times New Roman"/>
              </a:rPr>
              <a:t>understellsnummeret</a:t>
            </a:r>
            <a:r>
              <a:rPr lang="nb-NO" dirty="0" smtClean="0">
                <a:latin typeface="Calibri"/>
                <a:ea typeface="Calibri"/>
                <a:cs typeface="Times New Roman"/>
              </a:rPr>
              <a:t> </a:t>
            </a:r>
            <a:r>
              <a:rPr lang="nb-NO" dirty="0">
                <a:latin typeface="Calibri"/>
                <a:ea typeface="Calibri"/>
                <a:cs typeface="Times New Roman"/>
              </a:rPr>
              <a:t>på en MC, kan de se om den er registrerbar i EU</a:t>
            </a:r>
            <a:r>
              <a:rPr lang="nb-NO" dirty="0" smtClean="0">
                <a:latin typeface="Calibri"/>
                <a:ea typeface="Calibri"/>
                <a:cs typeface="Times New Roman"/>
              </a:rPr>
              <a:t>.</a:t>
            </a:r>
            <a:endParaRPr lang="nb-NO" dirty="0">
              <a:latin typeface="Calibri"/>
              <a:ea typeface="Calibri"/>
              <a:cs typeface="Times New Roman"/>
            </a:endParaRPr>
          </a:p>
          <a:p>
            <a:pPr lvl="1">
              <a:lnSpc>
                <a:spcPct val="115000"/>
              </a:lnSpc>
              <a:spcAft>
                <a:spcPts val="600"/>
              </a:spcAft>
            </a:pPr>
            <a:r>
              <a:rPr lang="nb-NO" dirty="0" smtClean="0">
                <a:latin typeface="Calibri"/>
                <a:ea typeface="Calibri"/>
                <a:cs typeface="Times New Roman"/>
              </a:rPr>
              <a:t>TÜV kan levere «Datarapport» som er </a:t>
            </a:r>
            <a:r>
              <a:rPr lang="nb-NO" dirty="0">
                <a:latin typeface="Calibri"/>
                <a:ea typeface="Calibri"/>
                <a:cs typeface="Times New Roman"/>
              </a:rPr>
              <a:t>en opplisting av deler som skal være på </a:t>
            </a:r>
            <a:r>
              <a:rPr lang="nb-NO" dirty="0" smtClean="0">
                <a:latin typeface="Calibri"/>
                <a:ea typeface="Calibri"/>
                <a:cs typeface="Times New Roman"/>
              </a:rPr>
              <a:t>sykkelen, </a:t>
            </a:r>
            <a:r>
              <a:rPr lang="nb-NO" dirty="0">
                <a:latin typeface="Calibri"/>
                <a:ea typeface="Calibri"/>
                <a:cs typeface="Times New Roman"/>
              </a:rPr>
              <a:t>og må kontrolleres visuelt av den enkelte </a:t>
            </a:r>
            <a:r>
              <a:rPr lang="nb-NO" dirty="0" smtClean="0">
                <a:latin typeface="Calibri"/>
                <a:ea typeface="Calibri"/>
                <a:cs typeface="Times New Roman"/>
              </a:rPr>
              <a:t>kontrollør på samme måte som for biler.</a:t>
            </a:r>
            <a:endParaRPr lang="nb-NO" dirty="0">
              <a:latin typeface="Calibri"/>
              <a:ea typeface="Calibri"/>
              <a:cs typeface="Times New Roman"/>
            </a:endParaRPr>
          </a:p>
          <a:p>
            <a:pPr>
              <a:lnSpc>
                <a:spcPct val="115000"/>
              </a:lnSpc>
              <a:spcAft>
                <a:spcPts val="600"/>
              </a:spcAft>
            </a:pPr>
            <a:r>
              <a:rPr lang="nb-NO" dirty="0" smtClean="0">
                <a:latin typeface="Calibri"/>
                <a:ea typeface="Calibri"/>
                <a:cs typeface="Times New Roman"/>
              </a:rPr>
              <a:t>Tips</a:t>
            </a:r>
          </a:p>
          <a:p>
            <a:pPr lvl="1">
              <a:lnSpc>
                <a:spcPct val="115000"/>
              </a:lnSpc>
              <a:spcAft>
                <a:spcPts val="600"/>
              </a:spcAft>
            </a:pPr>
            <a:r>
              <a:rPr lang="nb-NO" dirty="0" smtClean="0">
                <a:latin typeface="Calibri"/>
                <a:ea typeface="Calibri"/>
                <a:cs typeface="Times New Roman"/>
              </a:rPr>
              <a:t>ved å Google </a:t>
            </a:r>
            <a:r>
              <a:rPr lang="nb-NO" dirty="0" err="1" smtClean="0">
                <a:latin typeface="Calibri"/>
                <a:ea typeface="Calibri"/>
                <a:cs typeface="Times New Roman"/>
              </a:rPr>
              <a:t>understellsnummeret</a:t>
            </a:r>
            <a:r>
              <a:rPr lang="nb-NO" dirty="0" smtClean="0">
                <a:latin typeface="Calibri"/>
                <a:ea typeface="Calibri"/>
                <a:cs typeface="Times New Roman"/>
              </a:rPr>
              <a:t> på importerte kjøretøy kan nyttige opplysninger komme frem. (Dette ble gjort på en bruktimportert Audi fra USA som var skadet. Resultatet var bl.a. bilder i salgsannonsen fra USA som viste omfanget av skaden kjøretøyet hadde hatt).</a:t>
            </a:r>
          </a:p>
          <a:p>
            <a:pPr>
              <a:lnSpc>
                <a:spcPct val="115000"/>
              </a:lnSpc>
              <a:spcAft>
                <a:spcPts val="1000"/>
              </a:spcAft>
            </a:pPr>
            <a:endParaRPr lang="nb-NO" dirty="0">
              <a:latin typeface="Calibri"/>
              <a:ea typeface="Calibri"/>
              <a:cs typeface="Times New Roman"/>
            </a:endParaRPr>
          </a:p>
        </p:txBody>
      </p:sp>
      <p:sp>
        <p:nvSpPr>
          <p:cNvPr id="4" name="Plassholder for lysbildenummer 3"/>
          <p:cNvSpPr>
            <a:spLocks noGrp="1"/>
          </p:cNvSpPr>
          <p:nvPr>
            <p:ph type="sldNum" sz="quarter" idx="12"/>
          </p:nvPr>
        </p:nvSpPr>
        <p:spPr/>
        <p:txBody>
          <a:bodyPr/>
          <a:lstStyle/>
          <a:p>
            <a:fld id="{FF64B42D-26DC-4998-8302-0481C2DA99FD}" type="slidenum">
              <a:rPr lang="nb-NO" smtClean="0"/>
              <a:pPr/>
              <a:t>60</a:t>
            </a:fld>
            <a:endParaRPr lang="nb-NO" dirty="0"/>
          </a:p>
        </p:txBody>
      </p:sp>
      <p:sp>
        <p:nvSpPr>
          <p:cNvPr id="5" name="Plassholder for dato 4"/>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2246429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Oppsummering </a:t>
            </a:r>
            <a:endParaRPr lang="nb-NO" dirty="0"/>
          </a:p>
        </p:txBody>
      </p:sp>
      <p:sp>
        <p:nvSpPr>
          <p:cNvPr id="3" name="Plassholder for innhold 2"/>
          <p:cNvSpPr>
            <a:spLocks noGrp="1"/>
          </p:cNvSpPr>
          <p:nvPr>
            <p:ph idx="1"/>
          </p:nvPr>
        </p:nvSpPr>
        <p:spPr/>
        <p:txBody>
          <a:bodyPr/>
          <a:lstStyle/>
          <a:p>
            <a:pPr marL="0" lvl="0" indent="0">
              <a:buNone/>
            </a:pPr>
            <a:r>
              <a:rPr lang="nb-NO" dirty="0" smtClean="0"/>
              <a:t>Som en helhet har de fleste av målene for studiereisen blitt oppnådd. Som vi har nærmere redegjort for nedenfor falt en del av formålet med besøket ved Audi bort. De øvrige målene ble nådd. </a:t>
            </a:r>
          </a:p>
          <a:p>
            <a:pPr marL="0" lvl="0" indent="0">
              <a:buNone/>
            </a:pPr>
            <a:endParaRPr lang="nb-NO" dirty="0"/>
          </a:p>
        </p:txBody>
      </p:sp>
      <p:sp>
        <p:nvSpPr>
          <p:cNvPr id="4" name="Plassholder for lysbildenummer 3"/>
          <p:cNvSpPr>
            <a:spLocks noGrp="1"/>
          </p:cNvSpPr>
          <p:nvPr>
            <p:ph type="sldNum" sz="quarter" idx="12"/>
          </p:nvPr>
        </p:nvSpPr>
        <p:spPr/>
        <p:txBody>
          <a:bodyPr/>
          <a:lstStyle/>
          <a:p>
            <a:fld id="{FF64B42D-26DC-4998-8302-0481C2DA99FD}" type="slidenum">
              <a:rPr lang="nb-NO" smtClean="0"/>
              <a:pPr/>
              <a:t>61</a:t>
            </a:fld>
            <a:endParaRPr lang="nb-NO"/>
          </a:p>
        </p:txBody>
      </p:sp>
      <p:sp>
        <p:nvSpPr>
          <p:cNvPr id="5" name="Plassholder for dato 4"/>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3210767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lvl="0">
              <a:spcBef>
                <a:spcPct val="20000"/>
              </a:spcBef>
            </a:pPr>
            <a:r>
              <a:rPr lang="nb-NO" sz="2000" dirty="0">
                <a:solidFill>
                  <a:schemeClr val="tx1"/>
                </a:solidFill>
              </a:rPr>
              <a:t>Få innblikk i hvordan en bilprodusent arbeider med utstedelse av dokumenter, og deres samarbeid med uavhengige laboratorier</a:t>
            </a:r>
            <a:r>
              <a:rPr lang="nb-NO" sz="2000" dirty="0" smtClean="0">
                <a:solidFill>
                  <a:schemeClr val="tx1"/>
                </a:solidFill>
              </a:rPr>
              <a:t>.</a:t>
            </a:r>
            <a:endParaRPr lang="nb-NO" dirty="0">
              <a:solidFill>
                <a:schemeClr val="tx1"/>
              </a:solidFill>
            </a:endParaRPr>
          </a:p>
        </p:txBody>
      </p:sp>
      <p:sp>
        <p:nvSpPr>
          <p:cNvPr id="3" name="Plassholder for innhold 2"/>
          <p:cNvSpPr>
            <a:spLocks noGrp="1"/>
          </p:cNvSpPr>
          <p:nvPr>
            <p:ph idx="1"/>
          </p:nvPr>
        </p:nvSpPr>
        <p:spPr>
          <a:xfrm>
            <a:off x="457200" y="1484784"/>
            <a:ext cx="8229600" cy="4465166"/>
          </a:xfrm>
        </p:spPr>
        <p:txBody>
          <a:bodyPr/>
          <a:lstStyle/>
          <a:p>
            <a:pPr marL="0" lvl="0" indent="0">
              <a:buNone/>
            </a:pPr>
            <a:r>
              <a:rPr lang="nb-NO" sz="1600" dirty="0" smtClean="0">
                <a:solidFill>
                  <a:srgbClr val="000000">
                    <a:lumMod val="75000"/>
                    <a:lumOff val="25000"/>
                  </a:srgbClr>
                </a:solidFill>
              </a:rPr>
              <a:t>Intensjonen </a:t>
            </a:r>
            <a:r>
              <a:rPr lang="nb-NO" sz="1600" dirty="0">
                <a:solidFill>
                  <a:srgbClr val="000000">
                    <a:lumMod val="75000"/>
                    <a:lumOff val="25000"/>
                  </a:srgbClr>
                </a:solidFill>
              </a:rPr>
              <a:t>med å sende </a:t>
            </a:r>
            <a:r>
              <a:rPr lang="nb-NO" sz="1600" dirty="0" smtClean="0">
                <a:solidFill>
                  <a:srgbClr val="000000">
                    <a:lumMod val="75000"/>
                    <a:lumOff val="25000"/>
                  </a:srgbClr>
                </a:solidFill>
              </a:rPr>
              <a:t>våre </a:t>
            </a:r>
            <a:r>
              <a:rPr lang="nb-NO" sz="1600" dirty="0">
                <a:solidFill>
                  <a:srgbClr val="000000">
                    <a:lumMod val="75000"/>
                    <a:lumOff val="25000"/>
                  </a:srgbClr>
                </a:solidFill>
              </a:rPr>
              <a:t>spørsmål inn til AUDI på forhånd, var å kunne legge et grunnlag for ytterligere diskusjoner. Da møtet ikke forløp som planlagt og svarene i stedet ble oversendt i ettertid kan vi konkludere med at formålet med besøket ikke ble oppnådd. De faglige diskusjonene som ble forespeilet uteble og resultatet i et faglig aspekt er derav begrenset</a:t>
            </a:r>
            <a:r>
              <a:rPr lang="nb-NO" sz="1600" dirty="0" smtClean="0">
                <a:solidFill>
                  <a:srgbClr val="000000">
                    <a:lumMod val="75000"/>
                    <a:lumOff val="25000"/>
                  </a:srgbClr>
                </a:solidFill>
              </a:rPr>
              <a:t>.</a:t>
            </a:r>
          </a:p>
          <a:p>
            <a:pPr marL="0" lvl="0" indent="0">
              <a:buNone/>
            </a:pPr>
            <a:endParaRPr lang="nb-NO" sz="1600" dirty="0">
              <a:solidFill>
                <a:srgbClr val="000000">
                  <a:lumMod val="75000"/>
                  <a:lumOff val="25000"/>
                </a:srgbClr>
              </a:solidFill>
            </a:endParaRPr>
          </a:p>
          <a:p>
            <a:pPr marL="0" lvl="0" indent="0">
              <a:buNone/>
            </a:pPr>
            <a:r>
              <a:rPr lang="nb-NO" sz="1600" dirty="0" smtClean="0">
                <a:solidFill>
                  <a:srgbClr val="000000">
                    <a:lumMod val="75000"/>
                    <a:lumOff val="25000"/>
                  </a:srgbClr>
                </a:solidFill>
              </a:rPr>
              <a:t>Rundturen i fabrikken og i museet, begge med dyktig guide, var interessante. Et av inntrykkene som festet seg spesielt fra besøket i fabrikken var at støynivået var overraskende lavt. De prosessene som støyet var atskilt fra resten av fabrikklokalet med støydempende vegger. Tilsvarende tiltak var gjort for å hindre sveisegasser i å spre seg rundt i lokalet. Besøket i museet illustrerte den ganske brokete historikken til dagens Audi.</a:t>
            </a:r>
            <a:endParaRPr lang="nb-NO" sz="1600" dirty="0">
              <a:solidFill>
                <a:srgbClr val="000000">
                  <a:lumMod val="75000"/>
                  <a:lumOff val="25000"/>
                </a:srgbClr>
              </a:solidFill>
            </a:endParaRPr>
          </a:p>
        </p:txBody>
      </p:sp>
      <p:sp>
        <p:nvSpPr>
          <p:cNvPr id="4" name="Plassholder for lysbildenummer 3"/>
          <p:cNvSpPr>
            <a:spLocks noGrp="1"/>
          </p:cNvSpPr>
          <p:nvPr>
            <p:ph type="sldNum" sz="quarter" idx="12"/>
          </p:nvPr>
        </p:nvSpPr>
        <p:spPr/>
        <p:txBody>
          <a:bodyPr/>
          <a:lstStyle/>
          <a:p>
            <a:fld id="{FF64B42D-26DC-4998-8302-0481C2DA99FD}" type="slidenum">
              <a:rPr lang="nb-NO" smtClean="0"/>
              <a:pPr/>
              <a:t>62</a:t>
            </a:fld>
            <a:endParaRPr lang="nb-NO"/>
          </a:p>
        </p:txBody>
      </p:sp>
      <p:sp>
        <p:nvSpPr>
          <p:cNvPr id="5" name="Plassholder for dato 4"/>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2046749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Oppsummering</a:t>
            </a:r>
            <a:endParaRPr lang="nb-NO" dirty="0"/>
          </a:p>
        </p:txBody>
      </p:sp>
      <p:sp>
        <p:nvSpPr>
          <p:cNvPr id="3" name="Plassholder for innhold 2"/>
          <p:cNvSpPr>
            <a:spLocks noGrp="1"/>
          </p:cNvSpPr>
          <p:nvPr>
            <p:ph idx="1"/>
          </p:nvPr>
        </p:nvSpPr>
        <p:spPr/>
        <p:txBody>
          <a:bodyPr/>
          <a:lstStyle/>
          <a:p>
            <a:pPr marL="0" lvl="0" indent="0">
              <a:buNone/>
            </a:pPr>
            <a:r>
              <a:rPr lang="nb-NO" dirty="0"/>
              <a:t>Besøke den internasjonale kjøretøymessa (IAA) i </a:t>
            </a:r>
            <a:r>
              <a:rPr lang="nb-NO" dirty="0" smtClean="0"/>
              <a:t>Frankfurt</a:t>
            </a:r>
          </a:p>
          <a:p>
            <a:pPr marL="0" lvl="0" indent="0">
              <a:buNone/>
            </a:pPr>
            <a:r>
              <a:rPr lang="nb-NO" sz="1600" dirty="0" smtClean="0"/>
              <a:t>Et besøk på messa i Frankfurt er en ganske overveldende opplevelse. Det er ikke mulig å rekke over hele messa på en dag uten å prioritere hvilke stands som skal besøkes. Noen av reisedeltakerne valgte å oppsøke de store produsentene for å få med seg nye modeller og nyvinninger innen kjøretøyteknikken hos disse. Andre valgte å oppsøke underleverandører og andre tjenesteytere til kjøretøybransjen for å få et inntrykk av hva disse hadde å tilby.</a:t>
            </a:r>
          </a:p>
          <a:p>
            <a:pPr marL="0" lvl="0" indent="0">
              <a:buNone/>
            </a:pPr>
            <a:endParaRPr lang="nb-NO" sz="1600" dirty="0"/>
          </a:p>
          <a:p>
            <a:pPr marL="0" lvl="0" indent="0">
              <a:buNone/>
            </a:pPr>
            <a:r>
              <a:rPr lang="nb-NO" sz="1600" dirty="0" smtClean="0"/>
              <a:t>Messebesøket gav nyttige input i forhold til nyvinninger i kjøretøyteknikken. De raske inntrykkene under besøket gir grobunn for ytterligere innhenting av kunnskap på senere tidspunkt, både ved hjelp av innsamlet litteratur fra messa og fra internett og andre kilder. Samlet sett har da kunnskapsspiralen i SVV fått en dreining i positiv retning.</a:t>
            </a:r>
            <a:endParaRPr lang="nb-NO" sz="1600" dirty="0"/>
          </a:p>
          <a:p>
            <a:pPr marL="0" lvl="0" indent="0">
              <a:buNone/>
            </a:pPr>
            <a:endParaRPr lang="nb-NO" dirty="0"/>
          </a:p>
        </p:txBody>
      </p:sp>
      <p:sp>
        <p:nvSpPr>
          <p:cNvPr id="4" name="Plassholder for lysbildenummer 3"/>
          <p:cNvSpPr>
            <a:spLocks noGrp="1"/>
          </p:cNvSpPr>
          <p:nvPr>
            <p:ph type="sldNum" sz="quarter" idx="12"/>
          </p:nvPr>
        </p:nvSpPr>
        <p:spPr/>
        <p:txBody>
          <a:bodyPr/>
          <a:lstStyle/>
          <a:p>
            <a:fld id="{FF64B42D-26DC-4998-8302-0481C2DA99FD}" type="slidenum">
              <a:rPr lang="nb-NO" smtClean="0"/>
              <a:pPr/>
              <a:t>63</a:t>
            </a:fld>
            <a:endParaRPr lang="nb-NO"/>
          </a:p>
        </p:txBody>
      </p:sp>
      <p:sp>
        <p:nvSpPr>
          <p:cNvPr id="5" name="Plassholder for dato 4"/>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8319783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Oppsummering</a:t>
            </a:r>
            <a:endParaRPr lang="nb-NO" dirty="0"/>
          </a:p>
        </p:txBody>
      </p:sp>
      <p:sp>
        <p:nvSpPr>
          <p:cNvPr id="3" name="Plassholder for innhold 2"/>
          <p:cNvSpPr>
            <a:spLocks noGrp="1"/>
          </p:cNvSpPr>
          <p:nvPr>
            <p:ph idx="1"/>
          </p:nvPr>
        </p:nvSpPr>
        <p:spPr>
          <a:xfrm>
            <a:off x="457200" y="1340768"/>
            <a:ext cx="8229600" cy="4609182"/>
          </a:xfrm>
        </p:spPr>
        <p:txBody>
          <a:bodyPr/>
          <a:lstStyle/>
          <a:p>
            <a:pPr marL="0" lvl="0" indent="0">
              <a:buNone/>
            </a:pPr>
            <a:r>
              <a:rPr lang="nb-NO" dirty="0"/>
              <a:t>Møte med TÜV Nord i Essen med spørsmål om innhenting av data og utførelse av tester i forbindelse med utstedelse av teknisk dokumentasjon for kjøretøy</a:t>
            </a:r>
            <a:r>
              <a:rPr lang="nb-NO" dirty="0" smtClean="0"/>
              <a:t>.</a:t>
            </a:r>
          </a:p>
          <a:p>
            <a:pPr marL="0" lvl="0" indent="0">
              <a:buNone/>
            </a:pPr>
            <a:r>
              <a:rPr lang="nb-NO" sz="1600" dirty="0" smtClean="0"/>
              <a:t>TÜV Nord gav en god gjennomgang av hvordan denne organisasjonen arbeider innenfor kjøretøyområdet, og vi fikk gode svar på våre spørsmål.</a:t>
            </a:r>
          </a:p>
          <a:p>
            <a:pPr marL="0" lvl="0" indent="0">
              <a:buNone/>
            </a:pPr>
            <a:endParaRPr lang="nb-NO" sz="1600" dirty="0"/>
          </a:p>
          <a:p>
            <a:pPr marL="0" lvl="0" indent="0">
              <a:buNone/>
            </a:pPr>
            <a:r>
              <a:rPr lang="nb-NO" sz="1600" dirty="0" smtClean="0"/>
              <a:t>Det faglige utbyttet kan i hovedsak deles in i to, økt teknisk forståelse i forhold til hvordan testingen utføres og bedre kjennskap til hvordan testrapporter og annen dokumentasjon utarbeides. For SVV vil den økte kunnskapen om hvordan TÜV Nord utarbeider dokumentasjon være spesielt nyttig. Det arbeides med å sammenlikne de ulike typene dokumentasjon som TÜV Nord leverer med kravene som stilles i norske forskrifter. Vanligvis benyttes tyske forskrifter og rettsakter fra EU og FN ECE ved utarbeidelse av dokumentasjoner, som medfører at disse ikke alltid treffer norske bestemmelser fult ut. </a:t>
            </a:r>
            <a:endParaRPr lang="nb-NO" sz="1600" dirty="0"/>
          </a:p>
          <a:p>
            <a:endParaRPr lang="nb-NO" dirty="0"/>
          </a:p>
        </p:txBody>
      </p:sp>
      <p:sp>
        <p:nvSpPr>
          <p:cNvPr id="4" name="Plassholder for lysbildenummer 3"/>
          <p:cNvSpPr>
            <a:spLocks noGrp="1"/>
          </p:cNvSpPr>
          <p:nvPr>
            <p:ph type="sldNum" sz="quarter" idx="12"/>
          </p:nvPr>
        </p:nvSpPr>
        <p:spPr/>
        <p:txBody>
          <a:bodyPr/>
          <a:lstStyle/>
          <a:p>
            <a:fld id="{FF64B42D-26DC-4998-8302-0481C2DA99FD}" type="slidenum">
              <a:rPr lang="nb-NO" smtClean="0"/>
              <a:pPr/>
              <a:t>64</a:t>
            </a:fld>
            <a:endParaRPr lang="nb-NO"/>
          </a:p>
        </p:txBody>
      </p:sp>
      <p:sp>
        <p:nvSpPr>
          <p:cNvPr id="5" name="Plassholder for dato 4"/>
          <p:cNvSpPr>
            <a:spLocks noGrp="1"/>
          </p:cNvSpPr>
          <p:nvPr>
            <p:ph type="dt" sz="half" idx="10"/>
          </p:nvPr>
        </p:nvSpPr>
        <p:spPr/>
        <p:txBody>
          <a:bodyPr/>
          <a:lstStyle/>
          <a:p>
            <a:r>
              <a:rPr lang="nb-NO" smtClean="0"/>
              <a:t>25.01.2013</a:t>
            </a:r>
            <a:endParaRPr lang="nb-NO"/>
          </a:p>
        </p:txBody>
      </p:sp>
    </p:spTree>
    <p:extLst>
      <p:ext uri="{BB962C8B-B14F-4D97-AF65-F5344CB8AC3E}">
        <p14:creationId xmlns:p14="http://schemas.microsoft.com/office/powerpoint/2010/main" val="422254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7</a:t>
            </a:fld>
            <a:endParaRPr lang="nb-NO"/>
          </a:p>
        </p:txBody>
      </p:sp>
      <p:sp>
        <p:nvSpPr>
          <p:cNvPr id="6" name="Tittel 5"/>
          <p:cNvSpPr>
            <a:spLocks noGrp="1"/>
          </p:cNvSpPr>
          <p:nvPr>
            <p:ph type="title"/>
          </p:nvPr>
        </p:nvSpPr>
        <p:spPr/>
        <p:txBody>
          <a:bodyPr/>
          <a:lstStyle/>
          <a:p>
            <a:pPr algn="l"/>
            <a:r>
              <a:rPr lang="nb-NO" dirty="0" smtClean="0"/>
              <a:t>Møte med </a:t>
            </a:r>
            <a:r>
              <a:rPr lang="nb-NO" dirty="0" err="1" smtClean="0"/>
              <a:t>AUDI’s</a:t>
            </a:r>
            <a:r>
              <a:rPr lang="nb-NO" dirty="0" smtClean="0"/>
              <a:t> tekniske avdeling</a:t>
            </a:r>
            <a:endParaRPr lang="nb-NO" dirty="0"/>
          </a:p>
        </p:txBody>
      </p:sp>
      <p:sp>
        <p:nvSpPr>
          <p:cNvPr id="7" name="Plassholder for innhold 6"/>
          <p:cNvSpPr>
            <a:spLocks noGrp="1"/>
          </p:cNvSpPr>
          <p:nvPr>
            <p:ph idx="1"/>
          </p:nvPr>
        </p:nvSpPr>
        <p:spPr>
          <a:xfrm>
            <a:off x="457200" y="1340768"/>
            <a:ext cx="8229600" cy="4752528"/>
          </a:xfrm>
        </p:spPr>
        <p:txBody>
          <a:bodyPr/>
          <a:lstStyle/>
          <a:p>
            <a:pPr>
              <a:buFont typeface="Arial" pitchFamily="34" charset="0"/>
              <a:buChar char="•"/>
            </a:pPr>
            <a:r>
              <a:rPr lang="nb-NO" sz="1600" dirty="0" smtClean="0">
                <a:solidFill>
                  <a:schemeClr val="tx1">
                    <a:lumMod val="75000"/>
                    <a:lumOff val="25000"/>
                  </a:schemeClr>
                </a:solidFill>
              </a:rPr>
              <a:t>Etter en svært interessant gjennomgang av produksjonslinja for AUDI A3 så vi frem til møte med representanter fra </a:t>
            </a:r>
            <a:r>
              <a:rPr lang="nb-NO" sz="1600" dirty="0" err="1" smtClean="0">
                <a:solidFill>
                  <a:schemeClr val="tx1">
                    <a:lumMod val="75000"/>
                    <a:lumOff val="25000"/>
                  </a:schemeClr>
                </a:solidFill>
              </a:rPr>
              <a:t>AUDI’s</a:t>
            </a:r>
            <a:r>
              <a:rPr lang="nb-NO" sz="1600" dirty="0" smtClean="0">
                <a:solidFill>
                  <a:schemeClr val="tx1">
                    <a:lumMod val="75000"/>
                    <a:lumOff val="25000"/>
                  </a:schemeClr>
                </a:solidFill>
              </a:rPr>
              <a:t> tekniske avdeling. Vi hadde i god tid før avreise forberedt basisspørsmål og disse var oversendt via deres norske representant.</a:t>
            </a:r>
          </a:p>
          <a:p>
            <a:pPr>
              <a:buFont typeface="Arial" pitchFamily="34" charset="0"/>
              <a:buChar char="•"/>
            </a:pPr>
            <a:endParaRPr lang="nb-NO" sz="1600" dirty="0">
              <a:solidFill>
                <a:schemeClr val="tx1">
                  <a:lumMod val="75000"/>
                  <a:lumOff val="25000"/>
                </a:schemeClr>
              </a:solidFill>
            </a:endParaRPr>
          </a:p>
          <a:p>
            <a:pPr>
              <a:buFont typeface="Arial" pitchFamily="34" charset="0"/>
              <a:buChar char="•"/>
            </a:pPr>
            <a:r>
              <a:rPr lang="nb-NO" sz="1600" dirty="0" smtClean="0">
                <a:solidFill>
                  <a:schemeClr val="tx1">
                    <a:lumMod val="75000"/>
                    <a:lumOff val="25000"/>
                  </a:schemeClr>
                </a:solidFill>
              </a:rPr>
              <a:t>Vi anså denne delen av dagens program som det viktigste med dette besøket, da vi her hadde vi en unik mulighet til å tilegne oss kunnskaper og få innblikk i hvordan kjøretøyfabrikanten forholder seg til ulike prosesser ved godkjenning, endring og reparasjon av kjøretøy. Beklageligvis ble denne delen  avlyst, da representanten for typegodkjenningsavdelingen som var oppsatt for et møte med oss, meldte frafall pga sykdom. De 4 andre representantene innehadde dessverre ikke kunnskaper eller opplysninger for å kunne drøfte våre spørsmål og vi ble derfor tilbudt at disse ville besvares skriftlig i ettertid.</a:t>
            </a:r>
          </a:p>
          <a:p>
            <a:pPr>
              <a:buFont typeface="Arial" pitchFamily="34" charset="0"/>
              <a:buChar char="•"/>
            </a:pPr>
            <a:endParaRPr lang="nb-NO" sz="1600" dirty="0" smtClean="0">
              <a:solidFill>
                <a:schemeClr val="tx1">
                  <a:lumMod val="75000"/>
                  <a:lumOff val="25000"/>
                </a:schemeClr>
              </a:solidFill>
            </a:endParaRPr>
          </a:p>
          <a:p>
            <a:pPr>
              <a:buFont typeface="Arial" pitchFamily="34" charset="0"/>
              <a:buChar char="•"/>
            </a:pPr>
            <a:r>
              <a:rPr lang="nb-NO" sz="1600" dirty="0" smtClean="0">
                <a:solidFill>
                  <a:schemeClr val="tx1">
                    <a:lumMod val="75000"/>
                    <a:lumOff val="25000"/>
                  </a:schemeClr>
                </a:solidFill>
              </a:rPr>
              <a:t>Dette møtets punkt ble derfor ikke gjennomført.</a:t>
            </a:r>
            <a:endParaRPr lang="nb-NO" dirty="0">
              <a:solidFill>
                <a:schemeClr val="tx1">
                  <a:lumMod val="75000"/>
                  <a:lumOff val="25000"/>
                </a:schemeClr>
              </a:solidFill>
            </a:endParaRPr>
          </a:p>
          <a:p>
            <a:pPr marL="0" indent="0">
              <a:buNone/>
            </a:pPr>
            <a:endParaRPr lang="nb-NO" dirty="0">
              <a:solidFill>
                <a:schemeClr val="tx1">
                  <a:lumMod val="75000"/>
                  <a:lumOff val="25000"/>
                </a:schemeClr>
              </a:solidFill>
            </a:endParaRPr>
          </a:p>
        </p:txBody>
      </p:sp>
    </p:spTree>
    <p:extLst>
      <p:ext uri="{BB962C8B-B14F-4D97-AF65-F5344CB8AC3E}">
        <p14:creationId xmlns:p14="http://schemas.microsoft.com/office/powerpoint/2010/main" val="3913810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Møte fortsetter</a:t>
            </a:r>
            <a:endParaRPr lang="nb-NO" dirty="0"/>
          </a:p>
        </p:txBody>
      </p:sp>
      <p:sp>
        <p:nvSpPr>
          <p:cNvPr id="3" name="Plassholder for innhold 2"/>
          <p:cNvSpPr>
            <a:spLocks noGrp="1"/>
          </p:cNvSpPr>
          <p:nvPr>
            <p:ph idx="1"/>
          </p:nvPr>
        </p:nvSpPr>
        <p:spPr>
          <a:xfrm>
            <a:off x="457200" y="1196752"/>
            <a:ext cx="8229600" cy="4753198"/>
          </a:xfrm>
        </p:spPr>
        <p:txBody>
          <a:bodyPr/>
          <a:lstStyle/>
          <a:p>
            <a:pPr>
              <a:buFont typeface="Arial" pitchFamily="34" charset="0"/>
              <a:buChar char="•"/>
            </a:pPr>
            <a:r>
              <a:rPr lang="nb-NO" sz="1600" dirty="0" smtClean="0">
                <a:solidFill>
                  <a:schemeClr val="tx1">
                    <a:lumMod val="75000"/>
                    <a:lumOff val="25000"/>
                  </a:schemeClr>
                </a:solidFill>
              </a:rPr>
              <a:t>Etter hvert skred møtet frem </a:t>
            </a:r>
            <a:r>
              <a:rPr lang="nb-NO" sz="1600" dirty="0">
                <a:solidFill>
                  <a:schemeClr val="tx1">
                    <a:lumMod val="75000"/>
                    <a:lumOff val="25000"/>
                  </a:schemeClr>
                </a:solidFill>
              </a:rPr>
              <a:t>med en presentasjon av Inga </a:t>
            </a:r>
            <a:r>
              <a:rPr lang="nb-NO" sz="1600" dirty="0" err="1" smtClean="0">
                <a:solidFill>
                  <a:schemeClr val="tx1">
                    <a:lumMod val="75000"/>
                    <a:lumOff val="25000"/>
                  </a:schemeClr>
                </a:solidFill>
              </a:rPr>
              <a:t>Elfers</a:t>
            </a:r>
            <a:r>
              <a:rPr lang="nb-NO" sz="1600" dirty="0" smtClean="0">
                <a:solidFill>
                  <a:schemeClr val="tx1">
                    <a:lumMod val="75000"/>
                    <a:lumOff val="25000"/>
                  </a:schemeClr>
                </a:solidFill>
              </a:rPr>
              <a:t>, Salgs-leder for </a:t>
            </a:r>
            <a:r>
              <a:rPr lang="nb-NO" sz="1600" dirty="0">
                <a:solidFill>
                  <a:schemeClr val="tx1">
                    <a:lumMod val="75000"/>
                    <a:lumOff val="25000"/>
                  </a:schemeClr>
                </a:solidFill>
              </a:rPr>
              <a:t>Norge, Finland og De Baltiske statene som ga oss  innblikk i hvor verdensomspennende Audi er i forhold til produksjon og salg av biler og </a:t>
            </a:r>
            <a:r>
              <a:rPr lang="nb-NO" sz="1600" dirty="0" smtClean="0">
                <a:solidFill>
                  <a:schemeClr val="tx1">
                    <a:lumMod val="75000"/>
                    <a:lumOff val="25000"/>
                  </a:schemeClr>
                </a:solidFill>
              </a:rPr>
              <a:t>komponenter.</a:t>
            </a:r>
          </a:p>
          <a:p>
            <a:pPr>
              <a:buFont typeface="Arial" pitchFamily="34" charset="0"/>
              <a:buChar char="•"/>
            </a:pPr>
            <a:r>
              <a:rPr lang="nb-NO" sz="1600" dirty="0" smtClean="0">
                <a:solidFill>
                  <a:schemeClr val="tx1">
                    <a:lumMod val="75000"/>
                    <a:lumOff val="25000"/>
                  </a:schemeClr>
                </a:solidFill>
              </a:rPr>
              <a:t>Fabrikken </a:t>
            </a:r>
            <a:r>
              <a:rPr lang="nb-NO" sz="1600" dirty="0">
                <a:solidFill>
                  <a:schemeClr val="tx1">
                    <a:lumMod val="75000"/>
                    <a:lumOff val="25000"/>
                  </a:schemeClr>
                </a:solidFill>
              </a:rPr>
              <a:t>i Ingolstadt </a:t>
            </a:r>
            <a:r>
              <a:rPr lang="nb-NO" sz="1600" dirty="0" smtClean="0">
                <a:solidFill>
                  <a:schemeClr val="tx1">
                    <a:lumMod val="75000"/>
                    <a:lumOff val="25000"/>
                  </a:schemeClr>
                </a:solidFill>
              </a:rPr>
              <a:t>som vi besøkte, har 35000 ansatte og årlig ruller det 550,000 biler ut herfra. Videre er det </a:t>
            </a:r>
            <a:r>
              <a:rPr lang="nb-NO" sz="1600" dirty="0">
                <a:solidFill>
                  <a:schemeClr val="tx1">
                    <a:lumMod val="75000"/>
                    <a:lumOff val="25000"/>
                  </a:schemeClr>
                </a:solidFill>
              </a:rPr>
              <a:t>18 fabrikker rundt om i hele verden som besørger produksjon av forskjellige modeller og komponenter</a:t>
            </a:r>
            <a:r>
              <a:rPr lang="nb-NO" sz="1600" dirty="0" smtClean="0">
                <a:solidFill>
                  <a:schemeClr val="tx1">
                    <a:lumMod val="75000"/>
                    <a:lumOff val="25000"/>
                  </a:schemeClr>
                </a:solidFill>
              </a:rPr>
              <a:t>.</a:t>
            </a:r>
          </a:p>
          <a:p>
            <a:pPr>
              <a:buFont typeface="Arial" pitchFamily="34" charset="0"/>
              <a:buChar char="•"/>
            </a:pPr>
            <a:r>
              <a:rPr lang="nb-NO" sz="1600" dirty="0" smtClean="0">
                <a:solidFill>
                  <a:schemeClr val="tx1">
                    <a:lumMod val="75000"/>
                    <a:lumOff val="25000"/>
                  </a:schemeClr>
                </a:solidFill>
              </a:rPr>
              <a:t>AUDI som bilfabrikant er opptatt av miljøet og fabrikken i Ingolstadt er ingen unntak. Blant annet besørges produksjonslinjene med «Grønn» energi fra egne kraftanlegg, materialene som benyttes i produksjon utnyttes med inntil 95 %, og over 60 % av kjøretøyene som forlater fabrikken, fraktes vekk med tog.</a:t>
            </a:r>
          </a:p>
          <a:p>
            <a:pPr>
              <a:buFont typeface="Arial" pitchFamily="34" charset="0"/>
              <a:buChar char="•"/>
            </a:pPr>
            <a:r>
              <a:rPr lang="nb-NO" sz="1600" dirty="0" smtClean="0">
                <a:solidFill>
                  <a:schemeClr val="tx1">
                    <a:lumMod val="75000"/>
                    <a:lumOff val="25000"/>
                  </a:schemeClr>
                </a:solidFill>
              </a:rPr>
              <a:t>De fremmøte representantene viste også interesse for Norge, og særlig </a:t>
            </a:r>
            <a:r>
              <a:rPr lang="nb-NO" sz="1600" dirty="0" err="1" smtClean="0">
                <a:solidFill>
                  <a:schemeClr val="tx1">
                    <a:lumMod val="75000"/>
                    <a:lumOff val="25000"/>
                  </a:schemeClr>
                </a:solidFill>
              </a:rPr>
              <a:t>Elfers</a:t>
            </a:r>
            <a:r>
              <a:rPr lang="nb-NO" sz="1600" dirty="0" smtClean="0">
                <a:solidFill>
                  <a:schemeClr val="tx1">
                    <a:lumMod val="75000"/>
                    <a:lumOff val="25000"/>
                  </a:schemeClr>
                </a:solidFill>
              </a:rPr>
              <a:t> </a:t>
            </a:r>
            <a:r>
              <a:rPr lang="nb-NO" sz="1600" dirty="0">
                <a:solidFill>
                  <a:schemeClr val="tx1">
                    <a:lumMod val="75000"/>
                    <a:lumOff val="25000"/>
                  </a:schemeClr>
                </a:solidFill>
              </a:rPr>
              <a:t>var </a:t>
            </a:r>
            <a:r>
              <a:rPr lang="nb-NO" sz="1600" dirty="0" smtClean="0">
                <a:solidFill>
                  <a:schemeClr val="tx1">
                    <a:lumMod val="75000"/>
                    <a:lumOff val="25000"/>
                  </a:schemeClr>
                </a:solidFill>
              </a:rPr>
              <a:t>spesielt </a:t>
            </a:r>
            <a:r>
              <a:rPr lang="nb-NO" sz="1600" dirty="0">
                <a:solidFill>
                  <a:schemeClr val="tx1">
                    <a:lumMod val="75000"/>
                    <a:lumOff val="25000"/>
                  </a:schemeClr>
                </a:solidFill>
              </a:rPr>
              <a:t>interessert i </a:t>
            </a:r>
            <a:r>
              <a:rPr lang="nb-NO" sz="1600" dirty="0" smtClean="0">
                <a:solidFill>
                  <a:schemeClr val="tx1">
                    <a:lumMod val="75000"/>
                    <a:lumOff val="25000"/>
                  </a:schemeClr>
                </a:solidFill>
              </a:rPr>
              <a:t>hvordan Norges </a:t>
            </a:r>
            <a:r>
              <a:rPr lang="nb-NO" sz="1600" dirty="0">
                <a:solidFill>
                  <a:schemeClr val="tx1">
                    <a:lumMod val="75000"/>
                    <a:lumOff val="25000"/>
                  </a:schemeClr>
                </a:solidFill>
              </a:rPr>
              <a:t>avgiftspolitikk </a:t>
            </a:r>
            <a:r>
              <a:rPr lang="nb-NO" sz="1600" dirty="0" smtClean="0">
                <a:solidFill>
                  <a:schemeClr val="tx1">
                    <a:lumMod val="75000"/>
                    <a:lumOff val="25000"/>
                  </a:schemeClr>
                </a:solidFill>
              </a:rPr>
              <a:t>i fremtiden ville  forholde seg til el-bil og </a:t>
            </a:r>
            <a:r>
              <a:rPr lang="nb-NO" sz="1600" dirty="0" err="1" smtClean="0">
                <a:solidFill>
                  <a:schemeClr val="tx1">
                    <a:lumMod val="75000"/>
                    <a:lumOff val="25000"/>
                  </a:schemeClr>
                </a:solidFill>
              </a:rPr>
              <a:t>plug</a:t>
            </a:r>
            <a:r>
              <a:rPr lang="nb-NO" sz="1600" dirty="0" smtClean="0">
                <a:solidFill>
                  <a:schemeClr val="tx1">
                    <a:lumMod val="75000"/>
                    <a:lumOff val="25000"/>
                  </a:schemeClr>
                </a:solidFill>
              </a:rPr>
              <a:t>-in </a:t>
            </a:r>
            <a:r>
              <a:rPr lang="nb-NO" sz="1600" dirty="0">
                <a:solidFill>
                  <a:schemeClr val="tx1">
                    <a:lumMod val="75000"/>
                    <a:lumOff val="25000"/>
                  </a:schemeClr>
                </a:solidFill>
              </a:rPr>
              <a:t>hybrid </a:t>
            </a:r>
            <a:r>
              <a:rPr lang="nb-NO" sz="1600" dirty="0" smtClean="0">
                <a:solidFill>
                  <a:schemeClr val="tx1">
                    <a:lumMod val="75000"/>
                    <a:lumOff val="25000"/>
                  </a:schemeClr>
                </a:solidFill>
              </a:rPr>
              <a:t>kjøretøy.</a:t>
            </a:r>
          </a:p>
          <a:p>
            <a:pPr>
              <a:buFont typeface="Arial" pitchFamily="34" charset="0"/>
              <a:buChar char="•"/>
            </a:pPr>
            <a:r>
              <a:rPr lang="nb-NO" sz="1600" dirty="0" smtClean="0">
                <a:solidFill>
                  <a:schemeClr val="tx1">
                    <a:lumMod val="75000"/>
                    <a:lumOff val="25000"/>
                  </a:schemeClr>
                </a:solidFill>
              </a:rPr>
              <a:t>Besøket </a:t>
            </a:r>
            <a:r>
              <a:rPr lang="nb-NO" sz="1600" dirty="0">
                <a:solidFill>
                  <a:schemeClr val="tx1">
                    <a:lumMod val="75000"/>
                    <a:lumOff val="25000"/>
                  </a:schemeClr>
                </a:solidFill>
              </a:rPr>
              <a:t>hos Audi ble avsluttet med et guidet besøk i Audimuseet.</a:t>
            </a:r>
          </a:p>
          <a:p>
            <a:pPr>
              <a:buFont typeface="Arial" pitchFamily="34" charset="0"/>
              <a:buChar char="•"/>
            </a:pPr>
            <a:endParaRPr lang="nb-NO" sz="1600" dirty="0">
              <a:solidFill>
                <a:schemeClr val="tx1">
                  <a:lumMod val="75000"/>
                  <a:lumOff val="25000"/>
                </a:schemeClr>
              </a:solidFill>
            </a:endParaRPr>
          </a:p>
          <a:p>
            <a:pPr marL="0" indent="0">
              <a:buNone/>
            </a:pPr>
            <a:endParaRPr lang="nb-NO" sz="1600" dirty="0">
              <a:solidFill>
                <a:srgbClr val="C00000"/>
              </a:solidFill>
            </a:endParaRPr>
          </a:p>
          <a:p>
            <a:endParaRPr lang="nb-NO" sz="1600" dirty="0">
              <a:solidFill>
                <a:srgbClr val="C00000"/>
              </a:solidFill>
            </a:endParaRPr>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8</a:t>
            </a:fld>
            <a:endParaRPr lang="nb-NO"/>
          </a:p>
        </p:txBody>
      </p:sp>
    </p:spTree>
    <p:extLst>
      <p:ext uri="{BB962C8B-B14F-4D97-AF65-F5344CB8AC3E}">
        <p14:creationId xmlns:p14="http://schemas.microsoft.com/office/powerpoint/2010/main" val="612857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Innsendte spørsmål til Audi</a:t>
            </a:r>
            <a:endParaRPr lang="nb-NO" dirty="0"/>
          </a:p>
        </p:txBody>
      </p:sp>
      <p:sp>
        <p:nvSpPr>
          <p:cNvPr id="3" name="Plassholder for innhold 2"/>
          <p:cNvSpPr>
            <a:spLocks noGrp="1"/>
          </p:cNvSpPr>
          <p:nvPr>
            <p:ph idx="1"/>
          </p:nvPr>
        </p:nvSpPr>
        <p:spPr/>
        <p:txBody>
          <a:bodyPr/>
          <a:lstStyle/>
          <a:p>
            <a:pPr lvl="0"/>
            <a:r>
              <a:rPr lang="nb-NO" sz="1600" dirty="0"/>
              <a:t>Få innsikt i hva fabrikanten legger til grunn ved utstedelse av dokumentasjoner, </a:t>
            </a:r>
            <a:r>
              <a:rPr lang="nb-NO" sz="1600" dirty="0" err="1"/>
              <a:t>dvs</a:t>
            </a:r>
            <a:r>
              <a:rPr lang="nb-NO" sz="1600" dirty="0"/>
              <a:t> testing og dokumentasjon knyttet til COC.</a:t>
            </a:r>
          </a:p>
          <a:p>
            <a:pPr lvl="0"/>
            <a:r>
              <a:rPr lang="nb-NO" sz="1600" dirty="0"/>
              <a:t>Hvilke fysiske tester gjennomføres og hva beregnes?</a:t>
            </a:r>
          </a:p>
          <a:p>
            <a:pPr lvl="0"/>
            <a:r>
              <a:rPr lang="nb-NO" sz="1600" dirty="0"/>
              <a:t>Arbeid og prosedyrer i forhold til typegodkjenning.</a:t>
            </a:r>
          </a:p>
          <a:p>
            <a:pPr lvl="0"/>
            <a:r>
              <a:rPr lang="nb-NO" sz="1600" dirty="0"/>
              <a:t>Hva tenker fabrikanten om at andre (TÜV, </a:t>
            </a:r>
            <a:r>
              <a:rPr lang="nb-NO" sz="1600" dirty="0" err="1"/>
              <a:t>Dekra</a:t>
            </a:r>
            <a:r>
              <a:rPr lang="nb-NO" sz="1600" dirty="0"/>
              <a:t>) utsteder dokumentasjon for div.  ombygginger av «deres» kjøretøy?</a:t>
            </a:r>
          </a:p>
          <a:p>
            <a:pPr lvl="0"/>
            <a:r>
              <a:rPr lang="nb-NO" sz="1600" dirty="0"/>
              <a:t>Hva legger Audi i begrepet «</a:t>
            </a:r>
            <a:r>
              <a:rPr lang="nb-NO" sz="1600" dirty="0" err="1"/>
              <a:t>Unbedenklichkeitserklärung</a:t>
            </a:r>
            <a:r>
              <a:rPr lang="nb-NO" sz="1600" dirty="0"/>
              <a:t>» når dette benyttes i forbindelse med endring av kjøretøy?</a:t>
            </a:r>
          </a:p>
          <a:p>
            <a:pPr lvl="0"/>
            <a:r>
              <a:rPr lang="nb-NO" sz="1600" dirty="0"/>
              <a:t>Dersom Audi leverer uferdige biler til for eksempel bygging av limousin, pansrede kjøretøy og tuningfirma, hvordan samarbeides det da med utveksling av dokumentasjon?</a:t>
            </a:r>
          </a:p>
          <a:p>
            <a:pPr lvl="0"/>
            <a:r>
              <a:rPr lang="nb-NO" sz="1600" dirty="0"/>
              <a:t>Reparasjon etter </a:t>
            </a:r>
            <a:r>
              <a:rPr lang="nb-NO" sz="1600" dirty="0" err="1"/>
              <a:t>storskade</a:t>
            </a:r>
            <a:r>
              <a:rPr lang="nb-NO" sz="1600" dirty="0"/>
              <a:t> på bil og bruk av høyfasthetsstål. Hvilke tanker og rutiner har fabrikanten mht. dette? Når sier Audi nei til skjøting av biler med </a:t>
            </a:r>
            <a:r>
              <a:rPr lang="nb-NO" sz="1600" dirty="0" err="1"/>
              <a:t>høyfast</a:t>
            </a:r>
            <a:r>
              <a:rPr lang="nb-NO" sz="1600" dirty="0"/>
              <a:t> stål</a:t>
            </a:r>
            <a:r>
              <a:rPr lang="nb-NO" sz="1600" dirty="0" smtClean="0"/>
              <a:t>?</a:t>
            </a:r>
            <a:endParaRPr lang="nb-NO" sz="1600" dirty="0"/>
          </a:p>
        </p:txBody>
      </p:sp>
      <p:sp>
        <p:nvSpPr>
          <p:cNvPr id="4" name="Plassholder for dato 3"/>
          <p:cNvSpPr>
            <a:spLocks noGrp="1"/>
          </p:cNvSpPr>
          <p:nvPr>
            <p:ph type="dt" sz="half" idx="10"/>
          </p:nvPr>
        </p:nvSpPr>
        <p:spPr/>
        <p:txBody>
          <a:bodyPr/>
          <a:lstStyle/>
          <a:p>
            <a:r>
              <a:rPr lang="nb-NO" smtClean="0"/>
              <a:t>25.01.2013</a:t>
            </a:r>
            <a:endParaRPr lang="nb-NO"/>
          </a:p>
        </p:txBody>
      </p:sp>
      <p:sp>
        <p:nvSpPr>
          <p:cNvPr id="5" name="Plassholder for lysbildenummer 4"/>
          <p:cNvSpPr>
            <a:spLocks noGrp="1"/>
          </p:cNvSpPr>
          <p:nvPr>
            <p:ph type="sldNum" sz="quarter" idx="12"/>
          </p:nvPr>
        </p:nvSpPr>
        <p:spPr/>
        <p:txBody>
          <a:bodyPr/>
          <a:lstStyle/>
          <a:p>
            <a:fld id="{FF64B42D-26DC-4998-8302-0481C2DA99FD}" type="slidenum">
              <a:rPr lang="nb-NO" smtClean="0"/>
              <a:t>9</a:t>
            </a:fld>
            <a:endParaRPr lang="nb-NO"/>
          </a:p>
        </p:txBody>
      </p:sp>
    </p:spTree>
    <p:extLst>
      <p:ext uri="{BB962C8B-B14F-4D97-AF65-F5344CB8AC3E}">
        <p14:creationId xmlns:p14="http://schemas.microsoft.com/office/powerpoint/2010/main" val="883001786"/>
      </p:ext>
    </p:extLst>
  </p:cSld>
  <p:clrMapOvr>
    <a:masterClrMapping/>
  </p:clrMapOvr>
</p:sld>
</file>

<file path=ppt/theme/theme1.xml><?xml version="1.0" encoding="utf-8"?>
<a:theme xmlns:a="http://schemas.openxmlformats.org/drawingml/2006/main" name="Statens vegvesen horisontal">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tens vegvesen horisontal">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 SVV horisontal</Template>
  <TotalTime>10316</TotalTime>
  <Words>3141</Words>
  <Application>Microsoft Office PowerPoint</Application>
  <PresentationFormat>Skjermfremvisning (4:3)</PresentationFormat>
  <Paragraphs>456</Paragraphs>
  <Slides>64</Slides>
  <Notes>3</Notes>
  <HiddenSlides>0</HiddenSlides>
  <MMClips>0</MMClips>
  <ScaleCrop>false</ScaleCrop>
  <HeadingPairs>
    <vt:vector size="6" baseType="variant">
      <vt:variant>
        <vt:lpstr>Tema</vt:lpstr>
      </vt:variant>
      <vt:variant>
        <vt:i4>2</vt:i4>
      </vt:variant>
      <vt:variant>
        <vt:lpstr>Innebygde OLE-servere</vt:lpstr>
      </vt:variant>
      <vt:variant>
        <vt:i4>1</vt:i4>
      </vt:variant>
      <vt:variant>
        <vt:lpstr>Lysbildetitler</vt:lpstr>
      </vt:variant>
      <vt:variant>
        <vt:i4>64</vt:i4>
      </vt:variant>
    </vt:vector>
  </HeadingPairs>
  <TitlesOfParts>
    <vt:vector size="67" baseType="lpstr">
      <vt:lpstr>Statens vegvesen horisontal</vt:lpstr>
      <vt:lpstr>1_Statens vegvesen horisontal</vt:lpstr>
      <vt:lpstr>Acrobat Document</vt:lpstr>
      <vt:lpstr>Rapport etter studiereise til Tyskland 16.september-20.september 2013</vt:lpstr>
      <vt:lpstr>  Formålet med reisen:  </vt:lpstr>
      <vt:lpstr>Med på reisen:</vt:lpstr>
      <vt:lpstr> INNHOLD</vt:lpstr>
      <vt:lpstr> Møte med Audi i Ingolstadt </vt:lpstr>
      <vt:lpstr>PowerPoint-presentasjon</vt:lpstr>
      <vt:lpstr>Møte med AUDI’s tekniske avdeling</vt:lpstr>
      <vt:lpstr>Møte fortsetter</vt:lpstr>
      <vt:lpstr>Innsendte spørsmål til Audi</vt:lpstr>
      <vt:lpstr> Svar fra AUDI</vt:lpstr>
      <vt:lpstr>Besøk i Audi-museet</vt:lpstr>
      <vt:lpstr>   1925 Audi 18/70 PS Schnittmodell 6 syl motor på 70PS Slagvolum 4660cm3 Toppfart    120km/t Forbruk      22-25 l/100km   </vt:lpstr>
      <vt:lpstr>Ikke en bil fra Sør-Trøndelag, men en 1932 DKW Front F1. Ble presentert første gang på Berlin Motorshow i 1931 og var den første volumproduserte bilen med forhjulstrekk.</vt:lpstr>
      <vt:lpstr> 1939 modell Audi Union Typ C/D </vt:lpstr>
      <vt:lpstr> 1939 Horch 855 </vt:lpstr>
      <vt:lpstr>Den siste bilen som ble produsert av Horch ble funnet i Texas og kjøpt tilbake av AUDI AG i 2008</vt:lpstr>
      <vt:lpstr>Ikke bare biler, men også motorsykler og elektriske sykler ble produsert</vt:lpstr>
      <vt:lpstr>Sykkel med hjelpemotor produsert i 1921</vt:lpstr>
      <vt:lpstr>Besøk på den internasjonale kjøretøymessa(IAA) i Frankfurt</vt:lpstr>
      <vt:lpstr>Inntrykk fra kjøretøymessen</vt:lpstr>
      <vt:lpstr>Hybrid/Plug-in-hybrid</vt:lpstr>
      <vt:lpstr>Hybrid/Plug-in-hybrid</vt:lpstr>
      <vt:lpstr>Hybrid/Plug-in-hybrid</vt:lpstr>
      <vt:lpstr>Hybrid/Plug-in-hybrid</vt:lpstr>
      <vt:lpstr>Elektriske drevne biler</vt:lpstr>
      <vt:lpstr>Elektriske drevne biler</vt:lpstr>
      <vt:lpstr>Elektriske biler</vt:lpstr>
      <vt:lpstr>Gassdrift</vt:lpstr>
      <vt:lpstr>Førerstøtte og kommunikasjon mellom biler og mellom bil og omgivelser </vt:lpstr>
      <vt:lpstr>Limousinkonverteringer</vt:lpstr>
      <vt:lpstr>Nye løsninger</vt:lpstr>
      <vt:lpstr>Nye løsninger</vt:lpstr>
      <vt:lpstr>Litt bilder fra IAA</vt:lpstr>
      <vt:lpstr>Møte med TÜV </vt:lpstr>
      <vt:lpstr>TÜV Nord - lokasjoner i Tyskland</vt:lpstr>
      <vt:lpstr>Møte med TÜV i Essen Joachim Müller møtte istedenfor Thomas Rusch</vt:lpstr>
      <vt:lpstr>Møte med TÜV Nord</vt:lpstr>
      <vt:lpstr>Møte med TÜV</vt:lpstr>
      <vt:lpstr>Organisering</vt:lpstr>
      <vt:lpstr> Godkjenning av komplette kjøretøy i tillegg til komponentgodkjenning </vt:lpstr>
      <vt:lpstr>Tjenester TÜV Nord tilbyr i forbindelse med typegodkjenning</vt:lpstr>
      <vt:lpstr>Godkjenning/testing av spesialkjøretøy</vt:lpstr>
      <vt:lpstr> Godkjenning av kjøretøy for import og eksport. </vt:lpstr>
      <vt:lpstr> Test av bremsekomponenter på aksling samt støy fra bremser </vt:lpstr>
      <vt:lpstr>Test av bremseskiver, klosser og materialer for øvrig. Støy fra bremser.</vt:lpstr>
      <vt:lpstr>Dynamiske tester av hjul Slagtester mot dekk/felg</vt:lpstr>
      <vt:lpstr> Avgasstester både stasjonært og for  kjøretøy i bruk </vt:lpstr>
      <vt:lpstr>Test av elektroniske komponenter</vt:lpstr>
      <vt:lpstr>Test av ytelse, utslipp og forbruk</vt:lpstr>
      <vt:lpstr>Presentasjon av Statens vegvesen</vt:lpstr>
      <vt:lpstr>Følgende tema ble diskutert på møte </vt:lpstr>
      <vt:lpstr> Endret effekt, turbomontering, endret bremsesystem, senke-/hevesett.  </vt:lpstr>
      <vt:lpstr>Underlagsdokumentasjon på det som dokumenteres </vt:lpstr>
      <vt:lpstr>Distribusjon av dokumenter fra  TÜV Nord</vt:lpstr>
      <vt:lpstr>Dokumentasjon for kjøretøy de ikke har testet (not inspected) </vt:lpstr>
      <vt:lpstr>Dokumentasjon og testing av kjøretøy fra tredje-land </vt:lpstr>
      <vt:lpstr>Dokumentasjon og testing av kjøretøy fra tredje-land </vt:lpstr>
      <vt:lpstr>Dokumentasjon og testing av kjøretøy fra tredje-land</vt:lpstr>
      <vt:lpstr>Annet fra TÜV</vt:lpstr>
      <vt:lpstr>Annet fra TÜV</vt:lpstr>
      <vt:lpstr>Oppsummering </vt:lpstr>
      <vt:lpstr>Få innblikk i hvordan en bilprodusent arbeider med utstedelse av dokumenter, og deres samarbeid med uavhengige laboratorier.</vt:lpstr>
      <vt:lpstr>Oppsummering</vt:lpstr>
      <vt:lpstr>Oppsummering</vt:lpstr>
    </vt:vector>
  </TitlesOfParts>
  <Company>Statens vegvesen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etter studietur til Swansea i Wales (Storbritannia) 10.-13.oktober 2011</dc:title>
  <dc:creator>Tormod Schau</dc:creator>
  <cp:lastModifiedBy>Arends Hanne Karina Grønneberg</cp:lastModifiedBy>
  <cp:revision>249</cp:revision>
  <cp:lastPrinted>2014-01-08T09:58:02Z</cp:lastPrinted>
  <dcterms:created xsi:type="dcterms:W3CDTF">2012-01-09T11:27:24Z</dcterms:created>
  <dcterms:modified xsi:type="dcterms:W3CDTF">2014-07-01T11:33:57Z</dcterms:modified>
</cp:coreProperties>
</file>